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6" r:id="rId4"/>
    <p:sldId id="265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374" y="2130275"/>
            <a:ext cx="7773253" cy="1469571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2298" y="3885595"/>
            <a:ext cx="6399404" cy="1753810"/>
          </a:xfrm>
        </p:spPr>
        <p:txBody>
          <a:bodyPr/>
          <a:lstStyle>
            <a:lvl1pPr marL="0" indent="0" algn="ctr">
              <a:buNone/>
              <a:defRPr/>
            </a:lvl1pPr>
            <a:lvl2pPr marL="441701" indent="0" algn="ctr">
              <a:buNone/>
              <a:defRPr/>
            </a:lvl2pPr>
            <a:lvl3pPr marL="883402" indent="0" algn="ctr">
              <a:buNone/>
              <a:defRPr/>
            </a:lvl3pPr>
            <a:lvl4pPr marL="1325103" indent="0" algn="ctr">
              <a:buNone/>
              <a:defRPr/>
            </a:lvl4pPr>
            <a:lvl5pPr marL="1766804" indent="0" algn="ctr">
              <a:buNone/>
              <a:defRPr/>
            </a:lvl5pPr>
            <a:lvl6pPr marL="2208505" indent="0" algn="ctr">
              <a:buNone/>
              <a:defRPr/>
            </a:lvl6pPr>
            <a:lvl7pPr marL="2650206" indent="0" algn="ctr">
              <a:buNone/>
              <a:defRPr/>
            </a:lvl7pPr>
            <a:lvl8pPr marL="3091906" indent="0" algn="ctr">
              <a:buNone/>
              <a:defRPr/>
            </a:lvl8pPr>
            <a:lvl9pPr marL="3533607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2116-F37D-42A0-9112-7ECEEC21DCB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189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7A20-0DF0-432C-9EB2-C78B20F7EE2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2522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30447" y="275167"/>
            <a:ext cx="2056121" cy="585258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433" y="275167"/>
            <a:ext cx="6024154" cy="585258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BBE25-CD4D-496D-B8B4-6C3AD5DCFDE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3319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433" y="275167"/>
            <a:ext cx="8229134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433" y="1599596"/>
            <a:ext cx="4039362" cy="45281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655" y="1599596"/>
            <a:ext cx="4040913" cy="45281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82245-45A9-4C8A-B081-83108D8B85A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3418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F47D17-EEF2-46AA-AFF1-915C4C562C5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322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36905D-3A15-4397-854E-B85A794516E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9780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B8DA-67BF-446D-B777-E5BCCD989DF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0976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588" y="4407203"/>
            <a:ext cx="7771702" cy="136222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588" y="2907393"/>
            <a:ext cx="7771702" cy="1499810"/>
          </a:xfrm>
        </p:spPr>
        <p:txBody>
          <a:bodyPr anchor="b"/>
          <a:lstStyle>
            <a:lvl1pPr marL="0" indent="0">
              <a:buNone/>
              <a:defRPr sz="1900"/>
            </a:lvl1pPr>
            <a:lvl2pPr marL="441701" indent="0">
              <a:buNone/>
              <a:defRPr sz="1700"/>
            </a:lvl2pPr>
            <a:lvl3pPr marL="883402" indent="0">
              <a:buNone/>
              <a:defRPr sz="1500"/>
            </a:lvl3pPr>
            <a:lvl4pPr marL="1325103" indent="0">
              <a:buNone/>
              <a:defRPr sz="1400"/>
            </a:lvl4pPr>
            <a:lvl5pPr marL="1766804" indent="0">
              <a:buNone/>
              <a:defRPr sz="1400"/>
            </a:lvl5pPr>
            <a:lvl6pPr marL="2208505" indent="0">
              <a:buNone/>
              <a:defRPr sz="1400"/>
            </a:lvl6pPr>
            <a:lvl7pPr marL="2650206" indent="0">
              <a:buNone/>
              <a:defRPr sz="1400"/>
            </a:lvl7pPr>
            <a:lvl8pPr marL="3091906" indent="0">
              <a:buNone/>
              <a:defRPr sz="1400"/>
            </a:lvl8pPr>
            <a:lvl9pPr marL="3533607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D119-7D01-4619-969F-61336525CFFA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0359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433" y="1599596"/>
            <a:ext cx="4039362" cy="45281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655" y="1599596"/>
            <a:ext cx="4040913" cy="45281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C3A8-3FDE-41BC-A643-3EE4B9FCE31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833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433" y="1534584"/>
            <a:ext cx="4039362" cy="64104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701" indent="0">
              <a:buNone/>
              <a:defRPr sz="1900" b="1"/>
            </a:lvl2pPr>
            <a:lvl3pPr marL="883402" indent="0">
              <a:buNone/>
              <a:defRPr sz="1700" b="1"/>
            </a:lvl3pPr>
            <a:lvl4pPr marL="1325103" indent="0">
              <a:buNone/>
              <a:defRPr sz="1500" b="1"/>
            </a:lvl4pPr>
            <a:lvl5pPr marL="1766804" indent="0">
              <a:buNone/>
              <a:defRPr sz="1500" b="1"/>
            </a:lvl5pPr>
            <a:lvl6pPr marL="2208505" indent="0">
              <a:buNone/>
              <a:defRPr sz="1500" b="1"/>
            </a:lvl6pPr>
            <a:lvl7pPr marL="2650206" indent="0">
              <a:buNone/>
              <a:defRPr sz="1500" b="1"/>
            </a:lvl7pPr>
            <a:lvl8pPr marL="3091906" indent="0">
              <a:buNone/>
              <a:defRPr sz="1500" b="1"/>
            </a:lvl8pPr>
            <a:lvl9pPr marL="3533607" indent="0">
              <a:buNone/>
              <a:defRPr sz="15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433" y="2175632"/>
            <a:ext cx="4039362" cy="395060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655" y="1534584"/>
            <a:ext cx="4040913" cy="64104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701" indent="0">
              <a:buNone/>
              <a:defRPr sz="1900" b="1"/>
            </a:lvl2pPr>
            <a:lvl3pPr marL="883402" indent="0">
              <a:buNone/>
              <a:defRPr sz="1700" b="1"/>
            </a:lvl3pPr>
            <a:lvl4pPr marL="1325103" indent="0">
              <a:buNone/>
              <a:defRPr sz="1500" b="1"/>
            </a:lvl4pPr>
            <a:lvl5pPr marL="1766804" indent="0">
              <a:buNone/>
              <a:defRPr sz="1500" b="1"/>
            </a:lvl5pPr>
            <a:lvl6pPr marL="2208505" indent="0">
              <a:buNone/>
              <a:defRPr sz="1500" b="1"/>
            </a:lvl6pPr>
            <a:lvl7pPr marL="2650206" indent="0">
              <a:buNone/>
              <a:defRPr sz="1500" b="1"/>
            </a:lvl7pPr>
            <a:lvl8pPr marL="3091906" indent="0">
              <a:buNone/>
              <a:defRPr sz="1500" b="1"/>
            </a:lvl8pPr>
            <a:lvl9pPr marL="3533607" indent="0">
              <a:buNone/>
              <a:defRPr sz="15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655" y="2175632"/>
            <a:ext cx="4040913" cy="395060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7BAD-52C1-4C21-ACF7-4C2C4CC0D3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5903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58B7-E2CE-4FCE-ABD4-346D100F8FE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3163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7CD45-0830-427B-A536-643D482B5A3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3855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433" y="273655"/>
            <a:ext cx="3008201" cy="116114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727" y="273655"/>
            <a:ext cx="5110840" cy="585258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433" y="1434798"/>
            <a:ext cx="3008201" cy="4691440"/>
          </a:xfrm>
        </p:spPr>
        <p:txBody>
          <a:bodyPr/>
          <a:lstStyle>
            <a:lvl1pPr marL="0" indent="0">
              <a:buNone/>
              <a:defRPr sz="1400"/>
            </a:lvl1pPr>
            <a:lvl2pPr marL="441701" indent="0">
              <a:buNone/>
              <a:defRPr sz="1200"/>
            </a:lvl2pPr>
            <a:lvl3pPr marL="883402" indent="0">
              <a:buNone/>
              <a:defRPr sz="1000"/>
            </a:lvl3pPr>
            <a:lvl4pPr marL="1325103" indent="0">
              <a:buNone/>
              <a:defRPr sz="900"/>
            </a:lvl4pPr>
            <a:lvl5pPr marL="1766804" indent="0">
              <a:buNone/>
              <a:defRPr sz="900"/>
            </a:lvl5pPr>
            <a:lvl6pPr marL="2208505" indent="0">
              <a:buNone/>
              <a:defRPr sz="900"/>
            </a:lvl6pPr>
            <a:lvl7pPr marL="2650206" indent="0">
              <a:buNone/>
              <a:defRPr sz="900"/>
            </a:lvl7pPr>
            <a:lvl8pPr marL="3091906" indent="0">
              <a:buNone/>
              <a:defRPr sz="900"/>
            </a:lvl8pPr>
            <a:lvl9pPr marL="3533607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30623-22AA-4BC6-A3EE-414D1089317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386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516" y="4800298"/>
            <a:ext cx="5486090" cy="56696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516" y="612322"/>
            <a:ext cx="5486090" cy="4115405"/>
          </a:xfrm>
        </p:spPr>
        <p:txBody>
          <a:bodyPr/>
          <a:lstStyle>
            <a:lvl1pPr marL="0" indent="0">
              <a:buNone/>
              <a:defRPr sz="3100"/>
            </a:lvl1pPr>
            <a:lvl2pPr marL="441701" indent="0">
              <a:buNone/>
              <a:defRPr sz="2700"/>
            </a:lvl2pPr>
            <a:lvl3pPr marL="883402" indent="0">
              <a:buNone/>
              <a:defRPr sz="2300"/>
            </a:lvl3pPr>
            <a:lvl4pPr marL="1325103" indent="0">
              <a:buNone/>
              <a:defRPr sz="1900"/>
            </a:lvl4pPr>
            <a:lvl5pPr marL="1766804" indent="0">
              <a:buNone/>
              <a:defRPr sz="1900"/>
            </a:lvl5pPr>
            <a:lvl6pPr marL="2208505" indent="0">
              <a:buNone/>
              <a:defRPr sz="1900"/>
            </a:lvl6pPr>
            <a:lvl7pPr marL="2650206" indent="0">
              <a:buNone/>
              <a:defRPr sz="1900"/>
            </a:lvl7pPr>
            <a:lvl8pPr marL="3091906" indent="0">
              <a:buNone/>
              <a:defRPr sz="1900"/>
            </a:lvl8pPr>
            <a:lvl9pPr marL="3533607" indent="0">
              <a:buNone/>
              <a:defRPr sz="19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516" y="5367262"/>
            <a:ext cx="548609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41701" indent="0">
              <a:buNone/>
              <a:defRPr sz="1200"/>
            </a:lvl2pPr>
            <a:lvl3pPr marL="883402" indent="0">
              <a:buNone/>
              <a:defRPr sz="1000"/>
            </a:lvl3pPr>
            <a:lvl4pPr marL="1325103" indent="0">
              <a:buNone/>
              <a:defRPr sz="900"/>
            </a:lvl4pPr>
            <a:lvl5pPr marL="1766804" indent="0">
              <a:buNone/>
              <a:defRPr sz="900"/>
            </a:lvl5pPr>
            <a:lvl6pPr marL="2208505" indent="0">
              <a:buNone/>
              <a:defRPr sz="900"/>
            </a:lvl6pPr>
            <a:lvl7pPr marL="2650206" indent="0">
              <a:buNone/>
              <a:defRPr sz="900"/>
            </a:lvl7pPr>
            <a:lvl8pPr marL="3091906" indent="0">
              <a:buNone/>
              <a:defRPr sz="900"/>
            </a:lvl8pPr>
            <a:lvl9pPr marL="3533607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1D7D-B273-4D76-A4F0-FBFBA77C2D3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810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33" y="275167"/>
            <a:ext cx="82291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33" y="1599596"/>
            <a:ext cx="8229134" cy="452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33" y="6245680"/>
            <a:ext cx="2133652" cy="4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8" y="6245680"/>
            <a:ext cx="2895005" cy="4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15" y="6245680"/>
            <a:ext cx="2133652" cy="4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28BE8-2016-48CE-BBD3-F69AE80D2E21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9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cover/>
  </p:transition>
  <p:txStyles>
    <p:titleStyle>
      <a:lvl1pPr algn="ctr" defTabSz="9125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5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9125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9125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91254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41701" algn="ctr" defTabSz="91254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883402" algn="ctr" defTabSz="91254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25103" algn="ctr" defTabSz="91254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766804" algn="ctr" defTabSz="91254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3545" indent="-343545" algn="l" defTabSz="912542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303" indent="-285265" algn="l" defTabSz="912542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595" indent="-230053" algn="l" defTabSz="912542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633" indent="-228519" algn="l" defTabSz="912542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670" indent="-228519" algn="l" defTabSz="91254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98371" indent="-228519" algn="l" defTabSz="9125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40072" indent="-228519" algn="l" defTabSz="9125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381773" indent="-228519" algn="l" defTabSz="9125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23474" indent="-228519" algn="l" defTabSz="91254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8834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701" algn="l" defTabSz="8834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402" algn="l" defTabSz="8834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103" algn="l" defTabSz="8834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804" algn="l" defTabSz="8834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8505" algn="l" defTabSz="8834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206" algn="l" defTabSz="8834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1906" algn="l" defTabSz="8834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3607" algn="l" defTabSz="8834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61707" cy="710140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771800" y="5013176"/>
            <a:ext cx="4081932" cy="142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E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HAJÍTÁSOK</a:t>
            </a:r>
          </a:p>
          <a:p>
            <a:pPr algn="ctr">
              <a:lnSpc>
                <a:spcPct val="150000"/>
              </a:lnSpc>
            </a:pPr>
            <a:r>
              <a:rPr lang="hu-HU" sz="20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E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Budai Ferenc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873432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216024"/>
            <a:ext cx="9144000" cy="620688"/>
          </a:xfrm>
        </p:spPr>
        <p:txBody>
          <a:bodyPr/>
          <a:lstStyle/>
          <a:p>
            <a:r>
              <a:rPr lang="hu-HU" sz="32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E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</a:rPr>
              <a:t>Tágabb értelemben vett szabadesés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068960"/>
            <a:ext cx="9143999" cy="144016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1800" b="1" dirty="0">
                <a:solidFill>
                  <a:srgbClr val="FF0000"/>
                </a:solidFill>
                <a:cs typeface="Andalus" panose="02020603050405020304" pitchFamily="18" charset="-78"/>
              </a:rPr>
              <a:t>A kezdősebesség irányától függően beszélhetünk felfelé és lefelé történő </a:t>
            </a:r>
            <a:r>
              <a:rPr lang="hu-HU" sz="1800" b="1" u="sng" dirty="0">
                <a:solidFill>
                  <a:srgbClr val="FF0000"/>
                </a:solidFill>
                <a:cs typeface="Andalus" panose="02020603050405020304" pitchFamily="18" charset="-78"/>
              </a:rPr>
              <a:t>függőleges hajítás</a:t>
            </a:r>
            <a:r>
              <a:rPr lang="hu-HU" sz="1800" b="1" dirty="0">
                <a:solidFill>
                  <a:srgbClr val="FF0000"/>
                </a:solidFill>
                <a:cs typeface="Andalus" panose="02020603050405020304" pitchFamily="18" charset="-78"/>
              </a:rPr>
              <a:t>ról, </a:t>
            </a:r>
            <a:r>
              <a:rPr lang="hu-HU" sz="1800" b="1" u="sng" dirty="0">
                <a:solidFill>
                  <a:srgbClr val="FF0000"/>
                </a:solidFill>
                <a:cs typeface="Andalus" panose="02020603050405020304" pitchFamily="18" charset="-78"/>
              </a:rPr>
              <a:t>vízszintes</a:t>
            </a:r>
            <a:r>
              <a:rPr lang="hu-HU" sz="1800" b="1" dirty="0">
                <a:solidFill>
                  <a:srgbClr val="FF0000"/>
                </a:solidFill>
                <a:cs typeface="Andalus" panose="02020603050405020304" pitchFamily="18" charset="-78"/>
              </a:rPr>
              <a:t>, illetve </a:t>
            </a:r>
            <a:r>
              <a:rPr lang="hu-HU" sz="1800" b="1" u="sng" dirty="0">
                <a:solidFill>
                  <a:srgbClr val="FF0000"/>
                </a:solidFill>
                <a:cs typeface="Andalus" panose="02020603050405020304" pitchFamily="18" charset="-78"/>
              </a:rPr>
              <a:t>ferde</a:t>
            </a:r>
            <a:r>
              <a:rPr lang="hu-HU" sz="1800" b="1" dirty="0">
                <a:solidFill>
                  <a:srgbClr val="FF0000"/>
                </a:solidFill>
                <a:cs typeface="Andalus" panose="02020603050405020304" pitchFamily="18" charset="-78"/>
              </a:rPr>
              <a:t> hajításokról is.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800" b="1" dirty="0">
                <a:solidFill>
                  <a:srgbClr val="FF0000"/>
                </a:solidFill>
                <a:cs typeface="Andalus" panose="02020603050405020304" pitchFamily="18" charset="-78"/>
              </a:rPr>
              <a:t>Függőleges hajítások esetén a testek egyenes vonalban mozognak, a többi esetben görbült pályán.</a:t>
            </a:r>
          </a:p>
        </p:txBody>
      </p:sp>
      <p:sp>
        <p:nvSpPr>
          <p:cNvPr id="8" name="Lefelé nyíl 7"/>
          <p:cNvSpPr/>
          <p:nvPr/>
        </p:nvSpPr>
        <p:spPr bwMode="auto">
          <a:xfrm>
            <a:off x="4487290" y="836712"/>
            <a:ext cx="484632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44563" fontAlgn="base">
              <a:spcBef>
                <a:spcPct val="0"/>
              </a:spcBef>
              <a:spcAft>
                <a:spcPct val="0"/>
              </a:spcAft>
            </a:pPr>
            <a:endParaRPr lang="hu-HU" sz="19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978A1DE-65E0-97D9-3A9B-84528233358E}"/>
              </a:ext>
            </a:extLst>
          </p:cNvPr>
          <p:cNvSpPr txBox="1"/>
          <p:nvPr/>
        </p:nvSpPr>
        <p:spPr>
          <a:xfrm>
            <a:off x="1136667" y="1625021"/>
            <a:ext cx="7185878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800" b="1" dirty="0">
                <a:solidFill>
                  <a:srgbClr val="FF0000"/>
                </a:solidFill>
                <a:cs typeface="Andalus" panose="02020603050405020304" pitchFamily="18" charset="-78"/>
              </a:rPr>
              <a:t>A testet nem nyugalomból engedjük el, hanem eldobjuk, kezdősebességet adunk neki.</a:t>
            </a:r>
          </a:p>
          <a:p>
            <a:pPr algn="ctr"/>
            <a:r>
              <a:rPr lang="hu-HU" sz="1800" b="1" dirty="0">
                <a:solidFill>
                  <a:srgbClr val="FF0000"/>
                </a:solidFill>
                <a:cs typeface="Andalus" panose="02020603050405020304" pitchFamily="18" charset="-78"/>
              </a:rPr>
              <a:t>Az ilyen szabadeséseket </a:t>
            </a:r>
            <a:r>
              <a:rPr lang="hu-HU" sz="1800" b="1" u="sng" dirty="0">
                <a:solidFill>
                  <a:srgbClr val="FF0000"/>
                </a:solidFill>
                <a:cs typeface="Andalus" panose="02020603050405020304" pitchFamily="18" charset="-78"/>
              </a:rPr>
              <a:t>hajítások</a:t>
            </a:r>
            <a:r>
              <a:rPr lang="hu-HU" sz="1800" b="1" dirty="0">
                <a:solidFill>
                  <a:srgbClr val="FF0000"/>
                </a:solidFill>
                <a:cs typeface="Andalus" panose="02020603050405020304" pitchFamily="18" charset="-78"/>
              </a:rPr>
              <a:t>nak hívjuk.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C315D7B-5D7F-B47C-E146-C35AA31B0ECB}"/>
              </a:ext>
            </a:extLst>
          </p:cNvPr>
          <p:cNvSpPr txBox="1"/>
          <p:nvPr/>
        </p:nvSpPr>
        <p:spPr>
          <a:xfrm>
            <a:off x="0" y="4941168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1800" b="1" dirty="0">
                <a:solidFill>
                  <a:srgbClr val="FF0000"/>
                </a:solidFill>
                <a:cs typeface="Andalus" panose="02020603050405020304" pitchFamily="18" charset="-78"/>
              </a:rPr>
              <a:t>Ha az elhajított testekre a levegő nem hat számottevő erővel, akkor bármilyen is az elhajított testek pályája, </a:t>
            </a:r>
            <a:r>
              <a:rPr lang="hu-HU" sz="1800" b="1" u="sng" dirty="0">
                <a:solidFill>
                  <a:srgbClr val="FF0000"/>
                </a:solidFill>
                <a:cs typeface="Andalus" panose="02020603050405020304" pitchFamily="18" charset="-78"/>
              </a:rPr>
              <a:t>mozgásuk közben minden pillanatban ugyanakkora a gyorsulásuk, ami éppen g, a nehézségi gyorsulás.</a:t>
            </a:r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269711232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216024"/>
            <a:ext cx="9144000" cy="620688"/>
          </a:xfrm>
        </p:spPr>
        <p:txBody>
          <a:bodyPr/>
          <a:lstStyle/>
          <a:p>
            <a:r>
              <a:rPr lang="hu-HU" sz="32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E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</a:rPr>
              <a:t>Függőleges hajítások</a:t>
            </a:r>
            <a:endParaRPr lang="hu-H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0" y="1484785"/>
                <a:ext cx="9143999" cy="720079"/>
              </a:xfrm>
            </p:spPr>
            <p:txBody>
              <a:bodyPr/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hu-HU" sz="2000" b="1" dirty="0">
                    <a:solidFill>
                      <a:srgbClr val="FF0000"/>
                    </a:solidFill>
                    <a:cs typeface="Andalus" panose="02020603050405020304" pitchFamily="18" charset="-78"/>
                  </a:rPr>
                  <a:t>Olyan szabadesés, melynél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hu-HU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hu-HU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hu-HU" sz="2000" b="1" dirty="0">
                  <a:solidFill>
                    <a:srgbClr val="FF0000"/>
                  </a:solidFill>
                  <a:cs typeface="Andalus" panose="02020603050405020304" pitchFamily="18" charset="-78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hu-HU" sz="2000" b="1" dirty="0">
                    <a:solidFill>
                      <a:srgbClr val="FF0000"/>
                    </a:solidFill>
                    <a:cs typeface="Andalus" panose="02020603050405020304" pitchFamily="18" charset="-78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sz="2000" b="1" dirty="0">
                    <a:solidFill>
                      <a:srgbClr val="FF0000"/>
                    </a:solidFill>
                    <a:cs typeface="Andalus" panose="02020603050405020304" pitchFamily="18" charset="-78"/>
                  </a:rPr>
                  <a:t> kezdősebesség irányát tekintsük pozitív iránynak, ekkor: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5"/>
                <a:ext cx="9143999" cy="720079"/>
              </a:xfrm>
              <a:blipFill>
                <a:blip r:embed="rId2"/>
                <a:stretch>
                  <a:fillRect t="-4237" b="-135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" y="2348880"/>
            <a:ext cx="4249314" cy="23278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253887" cy="2327885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 bwMode="auto">
          <a:xfrm>
            <a:off x="4487290" y="836712"/>
            <a:ext cx="484632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44563" fontAlgn="base">
              <a:spcBef>
                <a:spcPct val="0"/>
              </a:spcBef>
              <a:spcAft>
                <a:spcPct val="0"/>
              </a:spcAft>
            </a:pPr>
            <a:endParaRPr lang="hu-HU" sz="19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1552708" y="4901098"/>
                <a:ext cx="176650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𝐭</m:t>
                          </m:r>
                        </m:sub>
                      </m:sSub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𝐠</m:t>
                      </m:r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𝐭</m:t>
                      </m:r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08" y="4901098"/>
                <a:ext cx="1766509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1321075" y="5543467"/>
                <a:ext cx="2203680" cy="6218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𝐡</m:t>
                          </m:r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𝐭</m:t>
                      </m:r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𝐠</m:t>
                          </m:r>
                        </m:num>
                        <m:den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𝐭</m:t>
                          </m:r>
                        </m:e>
                        <m:sup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75" y="5543467"/>
                <a:ext cx="2203680" cy="621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5887695" y="4901098"/>
                <a:ext cx="176650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𝐭</m:t>
                          </m:r>
                        </m:sub>
                      </m:sSub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𝐠</m:t>
                      </m:r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𝐭</m:t>
                      </m:r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695" y="4901098"/>
                <a:ext cx="1766509" cy="400110"/>
              </a:xfrm>
              <a:prstGeom prst="rect">
                <a:avLst/>
              </a:prstGeom>
              <a:blipFill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5669111" y="5543467"/>
                <a:ext cx="2203680" cy="6218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𝐡</m:t>
                          </m:r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𝐭</m:t>
                      </m:r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𝐠</m:t>
                          </m:r>
                        </m:num>
                        <m:den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𝐭</m:t>
                          </m:r>
                        </m:e>
                        <m:sup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11" y="5543467"/>
                <a:ext cx="2203680" cy="621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6439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620688"/>
          </a:xfrm>
        </p:spPr>
        <p:txBody>
          <a:bodyPr/>
          <a:lstStyle/>
          <a:p>
            <a:r>
              <a:rPr lang="hu-HU" sz="32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E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</a:rPr>
              <a:t>Függőleges hajítás felfelé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kern="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Függőlegesen feldobott test addig emelkedik, míg pillanatnyi sebessége nulla nem lesz.</a:t>
            </a:r>
          </a:p>
          <a:p>
            <a:pPr algn="ctr"/>
            <a:r>
              <a:rPr lang="hu-HU" sz="1600" u="sng" kern="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Az emelkedés időtartama:</a:t>
            </a:r>
            <a:endParaRPr lang="hu-HU" sz="1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/>
              <p:cNvSpPr/>
              <p:nvPr/>
            </p:nvSpPr>
            <p:spPr>
              <a:xfrm>
                <a:off x="2377356" y="1349479"/>
                <a:ext cx="4249313" cy="617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𝐭</m:t>
                          </m:r>
                        </m:sub>
                      </m:sSub>
                      <m:r>
                        <a:rPr lang="hu-HU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u-H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hu-HU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u-HU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𝐠</m:t>
                      </m:r>
                      <m:r>
                        <a:rPr lang="hu-HU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𝐭</m:t>
                      </m:r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⇒</m:t>
                      </m:r>
                      <m:sSub>
                        <m:sSubPr>
                          <m:ctrlPr>
                            <a:rPr lang="hu-H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u-HU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𝐠</m:t>
                      </m:r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𝐭</m:t>
                      </m:r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⇒</m:t>
                      </m:r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𝐭</m:t>
                      </m:r>
                      <m:r>
                        <a:rPr lang="hu-HU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u-H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hu-HU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hu-HU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𝐠</m:t>
                          </m:r>
                        </m:den>
                      </m:f>
                    </m:oMath>
                  </m:oMathPara>
                </a14:m>
                <a:endParaRPr lang="hu-HU" b="1" dirty="0">
                  <a:solidFill>
                    <a:srgbClr val="FF0000"/>
                  </a:solidFill>
                  <a:latin typeface="Century Gothic" panose="020B0502020202020204"/>
                  <a:ea typeface="Cambria Math"/>
                </a:endParaRPr>
              </a:p>
            </p:txBody>
          </p:sp>
        </mc:Choice>
        <mc:Fallback xmlns="">
          <p:sp>
            <p:nvSpPr>
              <p:cNvPr id="14" name="Téglalap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56" y="1349479"/>
                <a:ext cx="4249313" cy="6175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42" y="2043330"/>
            <a:ext cx="3963516" cy="17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4652"/>
            <a:ext cx="3174504" cy="229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18" y="4054652"/>
            <a:ext cx="4758680" cy="232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89204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hu-HU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E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</a:rPr>
              <a:t>Vízszintes hajítás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72008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b="1" i="1" dirty="0">
                <a:solidFill>
                  <a:srgbClr val="002060"/>
                </a:solidFill>
                <a:cs typeface="Andalus" panose="02020603050405020304" pitchFamily="18" charset="-78"/>
              </a:rPr>
              <a:t>Lőwy-féle ejtőgép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i="1" dirty="0">
                <a:solidFill>
                  <a:srgbClr val="002060"/>
                </a:solidFill>
                <a:cs typeface="Andalus" panose="02020603050405020304" pitchFamily="18" charset="-78"/>
              </a:rPr>
              <a:t>A két golyó ugyan akkor ér talajra.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9594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6695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r>
              <a:rPr lang="hu-HU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E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</a:rPr>
              <a:t>Vízszintes hajítás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0" y="1268760"/>
                <a:ext cx="9143999" cy="864096"/>
              </a:xfrm>
            </p:spPr>
            <p:txBody>
              <a:bodyPr/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hu-HU" sz="2000" dirty="0">
                    <a:solidFill>
                      <a:srgbClr val="FF0000"/>
                    </a:solidFill>
                    <a:latin typeface="+mj-lt"/>
                    <a:cs typeface="Andalus" panose="02020603050405020304" pitchFamily="18" charset="-78"/>
                  </a:rPr>
                  <a:t>Vízszintes irányú,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ndalus" panose="02020603050405020304" pitchFamily="18" charset="-7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000" b="0" i="0" smtClean="0">
                            <a:solidFill>
                              <a:srgbClr val="FF0000"/>
                            </a:solidFill>
                            <a:latin typeface="Cambria Math"/>
                            <a:cs typeface="Andalus" panose="02020603050405020304" pitchFamily="18" charset="-78"/>
                          </a:rPr>
                          <m:t>v</m:t>
                        </m:r>
                      </m:e>
                      <m:sub>
                        <m:r>
                          <a:rPr lang="hu-HU" sz="2000" b="0" i="0" smtClean="0">
                            <a:solidFill>
                              <a:srgbClr val="FF0000"/>
                            </a:solidFill>
                            <a:latin typeface="Cambria Math"/>
                            <a:cs typeface="Andalus" panose="02020603050405020304" pitchFamily="18" charset="-78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sz="2000" dirty="0">
                    <a:solidFill>
                      <a:srgbClr val="FF0000"/>
                    </a:solidFill>
                    <a:latin typeface="+mj-lt"/>
                    <a:cs typeface="Andalus" panose="02020603050405020304" pitchFamily="18" charset="-78"/>
                  </a:rPr>
                  <a:t> kezdősebességű egyenes vonalú egyenletes mozgásból és függőleges irányú szabadesésből tevődik össze.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760"/>
                <a:ext cx="9143999" cy="864096"/>
              </a:xfrm>
              <a:blipFill rotWithShape="1">
                <a:blip r:embed="rId2"/>
                <a:stretch>
                  <a:fillRect t="-2817" r="-2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elé nyíl 5"/>
          <p:cNvSpPr/>
          <p:nvPr/>
        </p:nvSpPr>
        <p:spPr bwMode="auto">
          <a:xfrm>
            <a:off x="4303392" y="923572"/>
            <a:ext cx="484632" cy="3451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44563" fontAlgn="base">
              <a:spcBef>
                <a:spcPct val="0"/>
              </a:spcBef>
              <a:spcAft>
                <a:spcPct val="0"/>
              </a:spcAft>
            </a:pPr>
            <a:endParaRPr lang="hu-HU" sz="19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10" y="3460884"/>
            <a:ext cx="5342886" cy="2992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3849652" y="2636912"/>
                <a:ext cx="1392112" cy="62183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  <m:sub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𝐲</m:t>
                          </m:r>
                        </m:sub>
                      </m:sSub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𝐠</m:t>
                          </m:r>
                        </m:num>
                        <m:den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𝐭</m:t>
                          </m:r>
                        </m:e>
                        <m:sup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52" y="2636912"/>
                <a:ext cx="1392112" cy="6218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3870522" y="2060848"/>
                <a:ext cx="1350370" cy="4001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  <m:sub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</m:sub>
                      </m:sSub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sz="20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𝐭</m:t>
                      </m:r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522" y="2060848"/>
                <a:ext cx="135037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851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hu-HU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E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</a:rPr>
              <a:t>Vízszintes hajítás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3999" cy="1512168"/>
              </a:xfrm>
            </p:spPr>
            <p:txBody>
              <a:bodyPr/>
              <a:lstStyle/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ndalus" panose="02020603050405020304" pitchFamily="18" charset="-78"/>
                          </a:rPr>
                        </m:ctrlPr>
                      </m:sSubPr>
                      <m:e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  <a:cs typeface="Andalus" panose="02020603050405020304" pitchFamily="18" charset="-78"/>
                          </a:rPr>
                          <m:t>𝐯</m:t>
                        </m:r>
                      </m:e>
                      <m:sub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  <a:cs typeface="Andalus" panose="02020603050405020304" pitchFamily="18" charset="-78"/>
                          </a:rPr>
                          <m:t>𝐱</m:t>
                        </m:r>
                      </m:sub>
                    </m:sSub>
                    <m:r>
                      <a:rPr lang="hu-HU" sz="2000" b="1" i="0" smtClean="0">
                        <a:solidFill>
                          <a:srgbClr val="FF0000"/>
                        </a:solidFill>
                        <a:latin typeface="Cambria Math"/>
                        <a:cs typeface="Andalus" panose="02020603050405020304" pitchFamily="18" charset="-78"/>
                      </a:rPr>
                      <m:t>=</m:t>
                    </m:r>
                    <m:sSub>
                      <m:sSubPr>
                        <m:ctrlPr>
                          <a:rPr lang="hu-H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ndalus" panose="02020603050405020304" pitchFamily="18" charset="-78"/>
                          </a:rPr>
                        </m:ctrlPr>
                      </m:sSubPr>
                      <m:e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  <a:cs typeface="Andalus" panose="02020603050405020304" pitchFamily="18" charset="-78"/>
                          </a:rPr>
                          <m:t>𝐯</m:t>
                        </m:r>
                      </m:e>
                      <m:sub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  <a:cs typeface="Andalus" panose="02020603050405020304" pitchFamily="18" charset="-78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sz="2000" b="1" dirty="0">
                    <a:solidFill>
                      <a:srgbClr val="002060"/>
                    </a:solidFill>
                    <a:latin typeface="+mj-lt"/>
                    <a:cs typeface="Andalus" panose="02020603050405020304" pitchFamily="18" charset="-78"/>
                  </a:rPr>
                  <a:t>: </a:t>
                </a:r>
                <a:r>
                  <a:rPr lang="hu-HU" sz="2000" dirty="0">
                    <a:solidFill>
                      <a:srgbClr val="002060"/>
                    </a:solidFill>
                    <a:latin typeface="+mj-lt"/>
                    <a:cs typeface="Andalus" panose="02020603050405020304" pitchFamily="18" charset="-78"/>
                  </a:rPr>
                  <a:t>az egyenes vonalú egyenletes mozgás sebessége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ndalus" panose="02020603050405020304" pitchFamily="18" charset="-78"/>
                          </a:rPr>
                        </m:ctrlPr>
                      </m:sSubPr>
                      <m:e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  <a:cs typeface="Andalus" panose="02020603050405020304" pitchFamily="18" charset="-78"/>
                          </a:rPr>
                          <m:t>𝐯</m:t>
                        </m:r>
                      </m:e>
                      <m:sub>
                        <m:r>
                          <a:rPr lang="hu-HU" sz="2000" b="1" i="0" smtClean="0">
                            <a:solidFill>
                              <a:srgbClr val="FF0000"/>
                            </a:solidFill>
                            <a:latin typeface="Cambria Math"/>
                            <a:cs typeface="Andalus" panose="02020603050405020304" pitchFamily="18" charset="-78"/>
                          </a:rPr>
                          <m:t>𝐲</m:t>
                        </m:r>
                      </m:sub>
                    </m:sSub>
                  </m:oMath>
                </a14:m>
                <a:r>
                  <a:rPr lang="hu-HU" sz="2000" b="1" dirty="0">
                    <a:solidFill>
                      <a:srgbClr val="002060"/>
                    </a:solidFill>
                    <a:latin typeface="+mj-lt"/>
                    <a:cs typeface="Andalus" panose="02020603050405020304" pitchFamily="18" charset="-78"/>
                  </a:rPr>
                  <a:t>:</a:t>
                </a:r>
                <a:r>
                  <a:rPr lang="hu-HU" sz="2000" dirty="0">
                    <a:solidFill>
                      <a:srgbClr val="002060"/>
                    </a:solidFill>
                    <a:latin typeface="+mj-lt"/>
                    <a:cs typeface="Andalus" panose="02020603050405020304" pitchFamily="18" charset="-78"/>
                  </a:rPr>
                  <a:t> a szabadesés sebessége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hu-HU" sz="2000" dirty="0">
                    <a:solidFill>
                      <a:srgbClr val="002060"/>
                    </a:solidFill>
                    <a:latin typeface="+mj-lt"/>
                    <a:cs typeface="Andalus" panose="02020603050405020304" pitchFamily="18" charset="-78"/>
                  </a:rPr>
                  <a:t>Az pillanatnyi sebesség nagysága: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</m:t>
                          </m:r>
                        </m:sub>
                      </m:sSub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hu-H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000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hu-HU" sz="20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hu-HU" sz="2000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hu-HU" sz="2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000" b="1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𝐠</m:t>
                                  </m:r>
                                  <m:r>
                                    <a:rPr lang="hu-HU" sz="2000" b="1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hu-HU" sz="2000" b="1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𝐭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000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3999" cy="1512168"/>
              </a:xfrm>
              <a:blipFill rotWithShape="1">
                <a:blip r:embed="rId2"/>
                <a:stretch>
                  <a:fillRect t="-1613" b="-68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14" y="2969394"/>
            <a:ext cx="6464954" cy="3483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1824474" y="2977277"/>
                <a:ext cx="1097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𝐯</m:t>
                              </m:r>
                            </m:e>
                          </m:acc>
                        </m:e>
                        <m:sub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</m:sub>
                      </m:sSub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𝐯</m:t>
                              </m:r>
                            </m:e>
                          </m:acc>
                        </m:e>
                        <m:sub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74" y="2977277"/>
                <a:ext cx="109735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2080743" y="4224877"/>
                <a:ext cx="1246752" cy="428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𝐯</m:t>
                              </m:r>
                            </m:e>
                          </m:acc>
                        </m:e>
                        <m:sub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𝐲</m:t>
                          </m:r>
                        </m:sub>
                      </m:sSub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𝐠</m:t>
                          </m:r>
                        </m:e>
                      </m:acc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𝐭</m:t>
                      </m:r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43" y="4224877"/>
                <a:ext cx="1246752" cy="428259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3579092" y="3964994"/>
                <a:ext cx="416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1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hu-H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92" y="3964994"/>
                <a:ext cx="41684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4421026" y="4869160"/>
                <a:ext cx="4617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hu-HU" sz="20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b="1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𝐯</m:t>
                              </m:r>
                            </m:e>
                          </m:acc>
                        </m:e>
                        <m:sub>
                          <m:r>
                            <a:rPr lang="hu-HU" sz="2000" b="1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𝐭</m:t>
                          </m:r>
                        </m:sub>
                      </m:sSub>
                    </m:oMath>
                  </m:oMathPara>
                </a14:m>
                <a:endParaRPr lang="hu-H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26" y="4869160"/>
                <a:ext cx="46172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3275856" y="3573016"/>
                <a:ext cx="1097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𝐯</m:t>
                              </m:r>
                            </m:e>
                          </m:acc>
                        </m:e>
                        <m:sub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</m:sub>
                      </m:sSub>
                      <m:r>
                        <a:rPr lang="hu-HU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𝐯</m:t>
                              </m:r>
                            </m:e>
                          </m:acc>
                        </m:e>
                        <m:sub>
                          <m:r>
                            <a:rPr lang="hu-HU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573016"/>
                <a:ext cx="1097352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1199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467546" y="1196752"/>
            <a:ext cx="8208912" cy="5472608"/>
          </a:xfrm>
        </p:spPr>
        <p:txBody>
          <a:bodyPr lIns="91424" tIns="45712" rIns="91424" bIns="45712"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hu-HU" sz="2400" kern="10" dirty="0">
              <a:gradFill rotWithShape="1">
                <a:gsLst>
                  <a:gs pos="0">
                    <a:srgbClr val="1F3F7F"/>
                  </a:gs>
                  <a:gs pos="50000">
                    <a:srgbClr val="3F7FFF"/>
                  </a:gs>
                  <a:gs pos="100000">
                    <a:srgbClr val="1F3F7F"/>
                  </a:gs>
                </a:gsLst>
                <a:lin ang="5400000" scaled="1"/>
              </a:gradFill>
              <a:latin typeface="Matura MT Script Capitals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hu-HU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187624" y="405191"/>
            <a:ext cx="5977635" cy="61201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332" tIns="44166" rIns="88332" bIns="44166" fromWordArt="1">
            <a:prstTxWarp prst="textCirclePour">
              <a:avLst>
                <a:gd name="adj1" fmla="val 10910536"/>
                <a:gd name="adj2" fmla="val 5779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>
                <a:gradFill rotWithShape="1">
                  <a:gsLst>
                    <a:gs pos="0">
                      <a:srgbClr val="1F3F7F"/>
                    </a:gs>
                    <a:gs pos="50000">
                      <a:srgbClr val="3F7FFF"/>
                    </a:gs>
                    <a:gs pos="100000">
                      <a:srgbClr val="1F3F7F"/>
                    </a:gs>
                  </a:gsLst>
                  <a:lin ang="5400000" scaled="1"/>
                </a:gradFill>
                <a:latin typeface="Matura MT Script Capitals"/>
              </a:rPr>
              <a:t>elmet! Köszönöm a figy</a:t>
            </a:r>
          </a:p>
        </p:txBody>
      </p:sp>
      <p:pic>
        <p:nvPicPr>
          <p:cNvPr id="5" name="Picture 4" descr="smile-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85" y="2349501"/>
            <a:ext cx="2988042" cy="22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2097162" cy="230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22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4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4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265</Words>
  <Application>Microsoft Office PowerPoint</Application>
  <PresentationFormat>Diavetítés a képernyőre (4:3 oldalarány)</PresentationFormat>
  <Paragraphs>37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Andalus</vt:lpstr>
      <vt:lpstr>Arial</vt:lpstr>
      <vt:lpstr>Arial Black</vt:lpstr>
      <vt:lpstr>Cambria Math</vt:lpstr>
      <vt:lpstr>Century Gothic</vt:lpstr>
      <vt:lpstr>Matura MT Script Capitals</vt:lpstr>
      <vt:lpstr>Times New Roman</vt:lpstr>
      <vt:lpstr>Alapértelmezett terv</vt:lpstr>
      <vt:lpstr>PowerPoint-bemutató</vt:lpstr>
      <vt:lpstr>Tágabb értelemben vett szabadesés</vt:lpstr>
      <vt:lpstr>Függőleges hajítások</vt:lpstr>
      <vt:lpstr>Függőleges hajítás felfelé</vt:lpstr>
      <vt:lpstr>Vízszintes hajítás</vt:lpstr>
      <vt:lpstr>Vízszintes hajítás</vt:lpstr>
      <vt:lpstr>Vízszintes hajítás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bf</dc:creator>
  <cp:lastModifiedBy>Ferenc Budai</cp:lastModifiedBy>
  <cp:revision>23</cp:revision>
  <dcterms:created xsi:type="dcterms:W3CDTF">2014-10-20T17:13:44Z</dcterms:created>
  <dcterms:modified xsi:type="dcterms:W3CDTF">2023-09-14T14:58:03Z</dcterms:modified>
</cp:coreProperties>
</file>