
<file path=[Content_Types].xml><?xml version="1.0" encoding="utf-8"?>
<Types xmlns="http://schemas.openxmlformats.org/package/2006/content-types">
  <Default Extension="bin" ContentType="application/vnd.openxmlformats-officedocument.oleObject"/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4"/>
  </p:notesMasterIdLst>
  <p:sldIdLst>
    <p:sldId id="257" r:id="rId2"/>
    <p:sldId id="277" r:id="rId3"/>
    <p:sldId id="275" r:id="rId4"/>
    <p:sldId id="276" r:id="rId5"/>
    <p:sldId id="297" r:id="rId6"/>
    <p:sldId id="295" r:id="rId7"/>
    <p:sldId id="290" r:id="rId8"/>
    <p:sldId id="301" r:id="rId9"/>
    <p:sldId id="296" r:id="rId10"/>
    <p:sldId id="299" r:id="rId11"/>
    <p:sldId id="298" r:id="rId12"/>
    <p:sldId id="274" r:id="rId13"/>
  </p:sldIdLst>
  <p:sldSz cx="9144000" cy="6858000" type="screen4x3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1704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EDC87D2-3864-400C-83BB-68873FB693F5}" type="datetimeFigureOut">
              <a:rPr lang="hu-HU" smtClean="0"/>
              <a:t>2023. 07. 08.</a:t>
            </a:fld>
            <a:endParaRPr lang="hu-HU"/>
          </a:p>
        </p:txBody>
      </p:sp>
      <p:sp>
        <p:nvSpPr>
          <p:cNvPr id="4" name="Diakép hely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u-HU"/>
          </a:p>
        </p:txBody>
      </p:sp>
      <p:sp>
        <p:nvSpPr>
          <p:cNvPr id="5" name="Jegyzetek hely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8B677E1-6200-4151-AE63-0D3E20E2B2FD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3442602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5374" y="2130275"/>
            <a:ext cx="7773253" cy="1469571"/>
          </a:xfrm>
        </p:spPr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72298" y="3885595"/>
            <a:ext cx="6399404" cy="1753810"/>
          </a:xfrm>
        </p:spPr>
        <p:txBody>
          <a:bodyPr/>
          <a:lstStyle>
            <a:lvl1pPr marL="0" indent="0" algn="ctr">
              <a:buNone/>
              <a:defRPr/>
            </a:lvl1pPr>
            <a:lvl2pPr marL="441701" indent="0" algn="ctr">
              <a:buNone/>
              <a:defRPr/>
            </a:lvl2pPr>
            <a:lvl3pPr marL="883402" indent="0" algn="ctr">
              <a:buNone/>
              <a:defRPr/>
            </a:lvl3pPr>
            <a:lvl4pPr marL="1325103" indent="0" algn="ctr">
              <a:buNone/>
              <a:defRPr/>
            </a:lvl4pPr>
            <a:lvl5pPr marL="1766804" indent="0" algn="ctr">
              <a:buNone/>
              <a:defRPr/>
            </a:lvl5pPr>
            <a:lvl6pPr marL="2208505" indent="0" algn="ctr">
              <a:buNone/>
              <a:defRPr/>
            </a:lvl6pPr>
            <a:lvl7pPr marL="2650206" indent="0" algn="ctr">
              <a:buNone/>
              <a:defRPr/>
            </a:lvl7pPr>
            <a:lvl8pPr marL="3091906" indent="0" algn="ctr">
              <a:buNone/>
              <a:defRPr/>
            </a:lvl8pPr>
            <a:lvl9pPr marL="3533607" indent="0" algn="ctr">
              <a:buNone/>
              <a:defRPr/>
            </a:lvl9pPr>
          </a:lstStyle>
          <a:p>
            <a:r>
              <a:rPr lang="hu-HU"/>
              <a:t>Alcím mintájának szerkesztése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CA2116-F37D-42A0-9112-7ECEEC21DCBD}" type="slidenum">
              <a:rPr lang="hu-H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hu-H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8579284"/>
      </p:ext>
    </p:extLst>
  </p:cSld>
  <p:clrMapOvr>
    <a:masterClrMapping/>
  </p:clrMapOvr>
  <p:transition spd="slow">
    <p:push dir="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E27A20-0DF0-432C-9EB2-C78B20F7EE27}" type="slidenum">
              <a:rPr lang="hu-H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hu-H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97389867"/>
      </p:ext>
    </p:extLst>
  </p:cSld>
  <p:clrMapOvr>
    <a:masterClrMapping/>
  </p:clrMapOvr>
  <p:transition spd="slow">
    <p:push dir="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630447" y="275167"/>
            <a:ext cx="2056121" cy="5852584"/>
          </a:xfrm>
        </p:spPr>
        <p:txBody>
          <a:bodyPr vert="eaVert"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433" y="275167"/>
            <a:ext cx="6024154" cy="5852584"/>
          </a:xfrm>
        </p:spPr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BBBE25-CD4D-496D-B8B4-6C3AD5DCFDEB}" type="slidenum">
              <a:rPr lang="hu-H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hu-H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40957459"/>
      </p:ext>
    </p:extLst>
  </p:cSld>
  <p:clrMapOvr>
    <a:masterClrMapping/>
  </p:clrMapOvr>
  <p:transition spd="slow">
    <p:push dir="u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Cím, szöveg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433" y="275167"/>
            <a:ext cx="8229134" cy="1143000"/>
          </a:xfrm>
        </p:spPr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Szöveg helye 2"/>
          <p:cNvSpPr>
            <a:spLocks noGrp="1"/>
          </p:cNvSpPr>
          <p:nvPr>
            <p:ph type="body" sz="half" idx="1"/>
          </p:nvPr>
        </p:nvSpPr>
        <p:spPr>
          <a:xfrm>
            <a:off x="457433" y="1599596"/>
            <a:ext cx="4039362" cy="4528155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5655" y="1599596"/>
            <a:ext cx="4040913" cy="4528155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082245-45A9-4C8A-B081-83108D8B85AB}" type="slidenum">
              <a:rPr lang="hu-H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hu-H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7055083"/>
      </p:ext>
    </p:extLst>
  </p:cSld>
  <p:clrMapOvr>
    <a:masterClrMapping/>
  </p:clrMapOvr>
  <p:transition spd="slow">
    <p:push dir="u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>
  <p:cSld name="Cím, 1 nagy és 2 kisebb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5" name="Tartalom helye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6" name="Dátum helye 5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7" name="Élőláb helye 6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8" name="Dia számának helye 7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8F47D17-EEF2-46AA-AFF1-915C4C562C5B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949409983"/>
      </p:ext>
    </p:extLst>
  </p:cSld>
  <p:clrMapOvr>
    <a:masterClrMapping/>
  </p:clrMapOvr>
  <p:transition spd="slow">
    <p:push dir="u"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>
  <p:cSld name="Cím és 4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 sz="quarter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Tartalom helye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598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5" name="Tartalom helye 4"/>
          <p:cNvSpPr>
            <a:spLocks noGrp="1"/>
          </p:cNvSpPr>
          <p:nvPr>
            <p:ph sz="quarter" idx="3"/>
          </p:nvPr>
        </p:nvSpPr>
        <p:spPr>
          <a:xfrm>
            <a:off x="457200" y="3938588"/>
            <a:ext cx="4038600" cy="2187575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hu-HU" altLang="hu-HU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hu-HU" altLang="hu-HU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5236905D-3A15-4397-854E-B85A794516E8}" type="slidenum">
              <a:rPr lang="hu-HU" altLang="hu-HU"/>
              <a:pPr/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3570745071"/>
      </p:ext>
    </p:extLst>
  </p:cSld>
  <p:clrMapOvr>
    <a:masterClrMapping/>
  </p:clrMapOvr>
  <p:transition spd="slow">
    <p:push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B6B8DA-67BF-446D-B777-E5BCCD989DF7}" type="slidenum">
              <a:rPr lang="hu-H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hu-H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9352516"/>
      </p:ext>
    </p:extLst>
  </p:cSld>
  <p:clrMapOvr>
    <a:masterClrMapping/>
  </p:clrMapOvr>
  <p:transition spd="slow">
    <p:push dir="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22588" y="4407203"/>
            <a:ext cx="7771702" cy="1362226"/>
          </a:xfrm>
        </p:spPr>
        <p:txBody>
          <a:bodyPr anchor="t"/>
          <a:lstStyle>
            <a:lvl1pPr algn="l">
              <a:defRPr sz="3900" b="1" cap="all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722588" y="2907393"/>
            <a:ext cx="7771702" cy="1499810"/>
          </a:xfrm>
        </p:spPr>
        <p:txBody>
          <a:bodyPr anchor="b"/>
          <a:lstStyle>
            <a:lvl1pPr marL="0" indent="0">
              <a:buNone/>
              <a:defRPr sz="1900"/>
            </a:lvl1pPr>
            <a:lvl2pPr marL="441701" indent="0">
              <a:buNone/>
              <a:defRPr sz="1700"/>
            </a:lvl2pPr>
            <a:lvl3pPr marL="883402" indent="0">
              <a:buNone/>
              <a:defRPr sz="1500"/>
            </a:lvl3pPr>
            <a:lvl4pPr marL="1325103" indent="0">
              <a:buNone/>
              <a:defRPr sz="1400"/>
            </a:lvl4pPr>
            <a:lvl5pPr marL="1766804" indent="0">
              <a:buNone/>
              <a:defRPr sz="1400"/>
            </a:lvl5pPr>
            <a:lvl6pPr marL="2208505" indent="0">
              <a:buNone/>
              <a:defRPr sz="1400"/>
            </a:lvl6pPr>
            <a:lvl7pPr marL="2650206" indent="0">
              <a:buNone/>
              <a:defRPr sz="1400"/>
            </a:lvl7pPr>
            <a:lvl8pPr marL="3091906" indent="0">
              <a:buNone/>
              <a:defRPr sz="1400"/>
            </a:lvl8pPr>
            <a:lvl9pPr marL="3533607" indent="0">
              <a:buNone/>
              <a:defRPr sz="14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85D119-7D01-4619-969F-61336525CFFA}" type="slidenum">
              <a:rPr lang="hu-H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hu-H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7128333"/>
      </p:ext>
    </p:extLst>
  </p:cSld>
  <p:clrMapOvr>
    <a:masterClrMapping/>
  </p:clrMapOvr>
  <p:transition spd="slow">
    <p:push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433" y="1599596"/>
            <a:ext cx="4039362" cy="4528155"/>
          </a:xfrm>
        </p:spPr>
        <p:txBody>
          <a:bodyPr/>
          <a:lstStyle>
            <a:lvl1pPr>
              <a:defRPr sz="2700"/>
            </a:lvl1pPr>
            <a:lvl2pPr>
              <a:defRPr sz="23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5655" y="1599596"/>
            <a:ext cx="4040913" cy="4528155"/>
          </a:xfrm>
        </p:spPr>
        <p:txBody>
          <a:bodyPr/>
          <a:lstStyle>
            <a:lvl1pPr>
              <a:defRPr sz="2700"/>
            </a:lvl1pPr>
            <a:lvl2pPr>
              <a:defRPr sz="23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55C3A8-3FDE-41BC-A643-3EE4B9FCE315}" type="slidenum">
              <a:rPr lang="hu-H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hu-H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6809015"/>
      </p:ext>
    </p:extLst>
  </p:cSld>
  <p:clrMapOvr>
    <a:masterClrMapping/>
  </p:clrMapOvr>
  <p:transition spd="slow">
    <p:push dir="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433" y="1534584"/>
            <a:ext cx="4039362" cy="641048"/>
          </a:xfrm>
        </p:spPr>
        <p:txBody>
          <a:bodyPr anchor="b"/>
          <a:lstStyle>
            <a:lvl1pPr marL="0" indent="0">
              <a:buNone/>
              <a:defRPr sz="2300" b="1"/>
            </a:lvl1pPr>
            <a:lvl2pPr marL="441701" indent="0">
              <a:buNone/>
              <a:defRPr sz="1900" b="1"/>
            </a:lvl2pPr>
            <a:lvl3pPr marL="883402" indent="0">
              <a:buNone/>
              <a:defRPr sz="1700" b="1"/>
            </a:lvl3pPr>
            <a:lvl4pPr marL="1325103" indent="0">
              <a:buNone/>
              <a:defRPr sz="1500" b="1"/>
            </a:lvl4pPr>
            <a:lvl5pPr marL="1766804" indent="0">
              <a:buNone/>
              <a:defRPr sz="1500" b="1"/>
            </a:lvl5pPr>
            <a:lvl6pPr marL="2208505" indent="0">
              <a:buNone/>
              <a:defRPr sz="1500" b="1"/>
            </a:lvl6pPr>
            <a:lvl7pPr marL="2650206" indent="0">
              <a:buNone/>
              <a:defRPr sz="1500" b="1"/>
            </a:lvl7pPr>
            <a:lvl8pPr marL="3091906" indent="0">
              <a:buNone/>
              <a:defRPr sz="1500" b="1"/>
            </a:lvl8pPr>
            <a:lvl9pPr marL="3533607" indent="0">
              <a:buNone/>
              <a:defRPr sz="15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57433" y="2175632"/>
            <a:ext cx="4039362" cy="3950607"/>
          </a:xfrm>
        </p:spPr>
        <p:txBody>
          <a:bodyPr/>
          <a:lstStyle>
            <a:lvl1pPr>
              <a:defRPr sz="2300"/>
            </a:lvl1pPr>
            <a:lvl2pPr>
              <a:defRPr sz="1900"/>
            </a:lvl2pPr>
            <a:lvl3pPr>
              <a:defRPr sz="17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45655" y="1534584"/>
            <a:ext cx="4040913" cy="641048"/>
          </a:xfrm>
        </p:spPr>
        <p:txBody>
          <a:bodyPr anchor="b"/>
          <a:lstStyle>
            <a:lvl1pPr marL="0" indent="0">
              <a:buNone/>
              <a:defRPr sz="2300" b="1"/>
            </a:lvl1pPr>
            <a:lvl2pPr marL="441701" indent="0">
              <a:buNone/>
              <a:defRPr sz="1900" b="1"/>
            </a:lvl2pPr>
            <a:lvl3pPr marL="883402" indent="0">
              <a:buNone/>
              <a:defRPr sz="1700" b="1"/>
            </a:lvl3pPr>
            <a:lvl4pPr marL="1325103" indent="0">
              <a:buNone/>
              <a:defRPr sz="1500" b="1"/>
            </a:lvl4pPr>
            <a:lvl5pPr marL="1766804" indent="0">
              <a:buNone/>
              <a:defRPr sz="1500" b="1"/>
            </a:lvl5pPr>
            <a:lvl6pPr marL="2208505" indent="0">
              <a:buNone/>
              <a:defRPr sz="1500" b="1"/>
            </a:lvl6pPr>
            <a:lvl7pPr marL="2650206" indent="0">
              <a:buNone/>
              <a:defRPr sz="1500" b="1"/>
            </a:lvl7pPr>
            <a:lvl8pPr marL="3091906" indent="0">
              <a:buNone/>
              <a:defRPr sz="1500" b="1"/>
            </a:lvl8pPr>
            <a:lvl9pPr marL="3533607" indent="0">
              <a:buNone/>
              <a:defRPr sz="15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655" y="2175632"/>
            <a:ext cx="4040913" cy="3950607"/>
          </a:xfrm>
        </p:spPr>
        <p:txBody>
          <a:bodyPr/>
          <a:lstStyle>
            <a:lvl1pPr>
              <a:defRPr sz="2300"/>
            </a:lvl1pPr>
            <a:lvl2pPr>
              <a:defRPr sz="1900"/>
            </a:lvl2pPr>
            <a:lvl3pPr>
              <a:defRPr sz="17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1D7BAD-52C1-4C21-ACF7-4C2C4CC0D325}" type="slidenum">
              <a:rPr lang="hu-H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hu-H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82057917"/>
      </p:ext>
    </p:extLst>
  </p:cSld>
  <p:clrMapOvr>
    <a:masterClrMapping/>
  </p:clrMapOvr>
  <p:transition spd="slow">
    <p:push dir="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C558B7-E2CE-4FCE-ABD4-346D100F8FE3}" type="slidenum">
              <a:rPr lang="hu-H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hu-H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048231"/>
      </p:ext>
    </p:extLst>
  </p:cSld>
  <p:clrMapOvr>
    <a:masterClrMapping/>
  </p:clrMapOvr>
  <p:transition spd="slow">
    <p:push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A7CD45-0830-427B-A536-643D482B5A37}" type="slidenum">
              <a:rPr lang="hu-H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hu-H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3841202"/>
      </p:ext>
    </p:extLst>
  </p:cSld>
  <p:clrMapOvr>
    <a:masterClrMapping/>
  </p:clrMapOvr>
  <p:transition spd="slow">
    <p:push dir="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433" y="273655"/>
            <a:ext cx="3008201" cy="1161143"/>
          </a:xfrm>
        </p:spPr>
        <p:txBody>
          <a:bodyPr anchor="b"/>
          <a:lstStyle>
            <a:lvl1pPr algn="l">
              <a:defRPr sz="1900" b="1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575727" y="273655"/>
            <a:ext cx="5110840" cy="5852583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3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457433" y="1434798"/>
            <a:ext cx="3008201" cy="4691440"/>
          </a:xfrm>
        </p:spPr>
        <p:txBody>
          <a:bodyPr/>
          <a:lstStyle>
            <a:lvl1pPr marL="0" indent="0">
              <a:buNone/>
              <a:defRPr sz="1400"/>
            </a:lvl1pPr>
            <a:lvl2pPr marL="441701" indent="0">
              <a:buNone/>
              <a:defRPr sz="1200"/>
            </a:lvl2pPr>
            <a:lvl3pPr marL="883402" indent="0">
              <a:buNone/>
              <a:defRPr sz="1000"/>
            </a:lvl3pPr>
            <a:lvl4pPr marL="1325103" indent="0">
              <a:buNone/>
              <a:defRPr sz="900"/>
            </a:lvl4pPr>
            <a:lvl5pPr marL="1766804" indent="0">
              <a:buNone/>
              <a:defRPr sz="900"/>
            </a:lvl5pPr>
            <a:lvl6pPr marL="2208505" indent="0">
              <a:buNone/>
              <a:defRPr sz="900"/>
            </a:lvl6pPr>
            <a:lvl7pPr marL="2650206" indent="0">
              <a:buNone/>
              <a:defRPr sz="900"/>
            </a:lvl7pPr>
            <a:lvl8pPr marL="3091906" indent="0">
              <a:buNone/>
              <a:defRPr sz="900"/>
            </a:lvl8pPr>
            <a:lvl9pPr marL="3533607" indent="0">
              <a:buNone/>
              <a:defRPr sz="9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730623-22AA-4BC6-A3EE-414D10893177}" type="slidenum">
              <a:rPr lang="hu-H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hu-H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97785072"/>
      </p:ext>
    </p:extLst>
  </p:cSld>
  <p:clrMapOvr>
    <a:masterClrMapping/>
  </p:clrMapOvr>
  <p:transition spd="slow">
    <p:push dir="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2516" y="4800298"/>
            <a:ext cx="5486090" cy="566964"/>
          </a:xfrm>
        </p:spPr>
        <p:txBody>
          <a:bodyPr anchor="b"/>
          <a:lstStyle>
            <a:lvl1pPr algn="l">
              <a:defRPr sz="1900" b="1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792516" y="612322"/>
            <a:ext cx="5486090" cy="4115405"/>
          </a:xfrm>
        </p:spPr>
        <p:txBody>
          <a:bodyPr/>
          <a:lstStyle>
            <a:lvl1pPr marL="0" indent="0">
              <a:buNone/>
              <a:defRPr sz="3100"/>
            </a:lvl1pPr>
            <a:lvl2pPr marL="441701" indent="0">
              <a:buNone/>
              <a:defRPr sz="2700"/>
            </a:lvl2pPr>
            <a:lvl3pPr marL="883402" indent="0">
              <a:buNone/>
              <a:defRPr sz="2300"/>
            </a:lvl3pPr>
            <a:lvl4pPr marL="1325103" indent="0">
              <a:buNone/>
              <a:defRPr sz="1900"/>
            </a:lvl4pPr>
            <a:lvl5pPr marL="1766804" indent="0">
              <a:buNone/>
              <a:defRPr sz="1900"/>
            </a:lvl5pPr>
            <a:lvl6pPr marL="2208505" indent="0">
              <a:buNone/>
              <a:defRPr sz="1900"/>
            </a:lvl6pPr>
            <a:lvl7pPr marL="2650206" indent="0">
              <a:buNone/>
              <a:defRPr sz="1900"/>
            </a:lvl7pPr>
            <a:lvl8pPr marL="3091906" indent="0">
              <a:buNone/>
              <a:defRPr sz="1900"/>
            </a:lvl8pPr>
            <a:lvl9pPr marL="3533607" indent="0">
              <a:buNone/>
              <a:defRPr sz="1900"/>
            </a:lvl9pPr>
          </a:lstStyle>
          <a:p>
            <a:pPr lvl="0"/>
            <a:endParaRPr lang="hu-HU" noProof="0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792516" y="5367262"/>
            <a:ext cx="5486090" cy="804333"/>
          </a:xfrm>
        </p:spPr>
        <p:txBody>
          <a:bodyPr/>
          <a:lstStyle>
            <a:lvl1pPr marL="0" indent="0">
              <a:buNone/>
              <a:defRPr sz="1400"/>
            </a:lvl1pPr>
            <a:lvl2pPr marL="441701" indent="0">
              <a:buNone/>
              <a:defRPr sz="1200"/>
            </a:lvl2pPr>
            <a:lvl3pPr marL="883402" indent="0">
              <a:buNone/>
              <a:defRPr sz="1000"/>
            </a:lvl3pPr>
            <a:lvl4pPr marL="1325103" indent="0">
              <a:buNone/>
              <a:defRPr sz="900"/>
            </a:lvl4pPr>
            <a:lvl5pPr marL="1766804" indent="0">
              <a:buNone/>
              <a:defRPr sz="900"/>
            </a:lvl5pPr>
            <a:lvl6pPr marL="2208505" indent="0">
              <a:buNone/>
              <a:defRPr sz="900"/>
            </a:lvl6pPr>
            <a:lvl7pPr marL="2650206" indent="0">
              <a:buNone/>
              <a:defRPr sz="900"/>
            </a:lvl7pPr>
            <a:lvl8pPr marL="3091906" indent="0">
              <a:buNone/>
              <a:defRPr sz="900"/>
            </a:lvl8pPr>
            <a:lvl9pPr marL="3533607" indent="0">
              <a:buNone/>
              <a:defRPr sz="9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3E1D7D-B273-4D76-A4F0-FBFBA77C2D31}" type="slidenum">
              <a:rPr lang="hu-H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hu-H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70535589"/>
      </p:ext>
    </p:extLst>
  </p:cSld>
  <p:clrMapOvr>
    <a:masterClrMapping/>
  </p:clrMapOvr>
  <p:transition spd="slow">
    <p:push dir="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6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433" y="275167"/>
            <a:ext cx="8229134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3" tIns="45711" rIns="91423" bIns="45711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hu-HU" altLang="hu-HU"/>
              <a:t>Mintacím szerkesztése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433" y="1599596"/>
            <a:ext cx="8229134" cy="45281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3" tIns="45711" rIns="91423" bIns="4571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u-HU" altLang="hu-HU"/>
              <a:t>Mintaszöveg szerkesztése</a:t>
            </a:r>
          </a:p>
          <a:p>
            <a:pPr lvl="1"/>
            <a:r>
              <a:rPr lang="hu-HU" altLang="hu-HU"/>
              <a:t>Második szint</a:t>
            </a:r>
          </a:p>
          <a:p>
            <a:pPr lvl="2"/>
            <a:r>
              <a:rPr lang="hu-HU" altLang="hu-HU"/>
              <a:t>Harmadik szint</a:t>
            </a:r>
          </a:p>
          <a:p>
            <a:pPr lvl="3"/>
            <a:r>
              <a:rPr lang="hu-HU" altLang="hu-HU"/>
              <a:t>Negyedik szint</a:t>
            </a:r>
          </a:p>
          <a:p>
            <a:pPr lvl="4"/>
            <a:r>
              <a:rPr lang="hu-HU" altLang="hu-HU"/>
              <a:t>Ötödik szint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433" y="6245680"/>
            <a:ext cx="2133652" cy="474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1" rIns="91423" bIns="45711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hu-HU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498" y="6245680"/>
            <a:ext cx="2895005" cy="474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1" rIns="91423" bIns="45711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hu-HU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2915" y="6245680"/>
            <a:ext cx="2133652" cy="474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1" rIns="91423" bIns="45711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0528BE8-2016-48CE-BBD3-F69AE80D2E21}" type="slidenum">
              <a:rPr lang="hu-HU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hu-H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654051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transition spd="slow">
    <p:push dir="u"/>
  </p:transition>
  <p:txStyles>
    <p:titleStyle>
      <a:lvl1pPr algn="ctr" defTabSz="912542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defTabSz="912542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2pPr>
      <a:lvl3pPr algn="ctr" defTabSz="912542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3pPr>
      <a:lvl4pPr algn="ctr" defTabSz="912542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4pPr>
      <a:lvl5pPr algn="ctr" defTabSz="912542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5pPr>
      <a:lvl6pPr marL="441701" algn="ctr" defTabSz="912542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6pPr>
      <a:lvl7pPr marL="883402" algn="ctr" defTabSz="912542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7pPr>
      <a:lvl8pPr marL="1325103" algn="ctr" defTabSz="912542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8pPr>
      <a:lvl9pPr marL="1766804" algn="ctr" defTabSz="912542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9pPr>
    </p:titleStyle>
    <p:bodyStyle>
      <a:lvl1pPr marL="343545" indent="-343545" algn="l" defTabSz="912542" rtl="0" eaLnBrk="0" fontAlgn="base" hangingPunct="0">
        <a:spcBef>
          <a:spcPct val="20000"/>
        </a:spcBef>
        <a:spcAft>
          <a:spcPct val="0"/>
        </a:spcAft>
        <a:buChar char="•"/>
        <a:defRPr sz="3300">
          <a:solidFill>
            <a:schemeClr val="tx1"/>
          </a:solidFill>
          <a:latin typeface="+mn-lt"/>
          <a:ea typeface="+mn-ea"/>
          <a:cs typeface="+mn-cs"/>
        </a:defRPr>
      </a:lvl1pPr>
      <a:lvl2pPr marL="742303" indent="-285265" algn="l" defTabSz="912542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2595" indent="-230053" algn="l" defTabSz="912542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599633" indent="-228519" algn="l" defTabSz="912542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6670" indent="-228519" algn="l" defTabSz="912542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498371" indent="-228519" algn="l" defTabSz="912542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40072" indent="-228519" algn="l" defTabSz="912542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381773" indent="-228519" algn="l" defTabSz="912542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23474" indent="-228519" algn="l" defTabSz="912542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hu-HU"/>
      </a:defPPr>
      <a:lvl1pPr marL="0" algn="l" defTabSz="883402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1pPr>
      <a:lvl2pPr marL="441701" algn="l" defTabSz="883402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2pPr>
      <a:lvl3pPr marL="883402" algn="l" defTabSz="883402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25103" algn="l" defTabSz="883402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1766804" algn="l" defTabSz="883402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208505" algn="l" defTabSz="883402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650206" algn="l" defTabSz="883402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3091906" algn="l" defTabSz="883402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533607" algn="l" defTabSz="883402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wmf"/><Relationship Id="rId7" Type="http://schemas.openxmlformats.org/officeDocument/2006/relationships/image" Target="../media/image19.wmf"/><Relationship Id="rId2" Type="http://schemas.openxmlformats.org/officeDocument/2006/relationships/oleObject" Target="../embeddings/oleObject3.bin"/><Relationship Id="rId1" Type="http://schemas.openxmlformats.org/officeDocument/2006/relationships/slideLayout" Target="../slideLayouts/slideLayout14.xml"/><Relationship Id="rId6" Type="http://schemas.openxmlformats.org/officeDocument/2006/relationships/oleObject" Target="../embeddings/oleObject5.bin"/><Relationship Id="rId5" Type="http://schemas.openxmlformats.org/officeDocument/2006/relationships/image" Target="../media/image18.wmf"/><Relationship Id="rId4" Type="http://schemas.openxmlformats.org/officeDocument/2006/relationships/oleObject" Target="../embeddings/oleObject4.bin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png"/><Relationship Id="rId3" Type="http://schemas.openxmlformats.org/officeDocument/2006/relationships/image" Target="../media/image20.wmf"/><Relationship Id="rId7" Type="http://schemas.openxmlformats.org/officeDocument/2006/relationships/image" Target="../media/image22.wmf"/><Relationship Id="rId2" Type="http://schemas.openxmlformats.org/officeDocument/2006/relationships/oleObject" Target="../embeddings/oleObject6.bin"/><Relationship Id="rId1" Type="http://schemas.openxmlformats.org/officeDocument/2006/relationships/slideLayout" Target="../slideLayouts/slideLayout14.xml"/><Relationship Id="rId6" Type="http://schemas.openxmlformats.org/officeDocument/2006/relationships/oleObject" Target="../embeddings/oleObject8.bin"/><Relationship Id="rId5" Type="http://schemas.openxmlformats.org/officeDocument/2006/relationships/image" Target="../media/image21.wmf"/><Relationship Id="rId4" Type="http://schemas.openxmlformats.org/officeDocument/2006/relationships/oleObject" Target="../embeddings/oleObject7.bin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gi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hu.wikipedia.org/w/index.php?title=F%C3%A1jl:Galileo.arp.300pix.jpg&amp;filetimestamp=20081020010011" TargetMode="Externa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gif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7.png"/><Relationship Id="rId4" Type="http://schemas.openxmlformats.org/officeDocument/2006/relationships/oleObject" Target="../embeddings/oleObject2.bin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Text Box 10"/>
          <p:cNvSpPr txBox="1">
            <a:spLocks noChangeArrowheads="1"/>
          </p:cNvSpPr>
          <p:nvPr/>
        </p:nvSpPr>
        <p:spPr bwMode="auto">
          <a:xfrm>
            <a:off x="454332" y="3079752"/>
            <a:ext cx="2811272" cy="3235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15" tIns="45707" rIns="91415" bIns="45707">
            <a:spAutoFit/>
          </a:bodyPr>
          <a:lstStyle>
            <a:lvl1pPr defTabSz="944563" eaLnBrk="0" hangingPunct="0">
              <a:defRPr sz="19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defTabSz="944563" eaLnBrk="0" hangingPunct="0">
              <a:defRPr sz="19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defTabSz="944563" eaLnBrk="0" hangingPunct="0">
              <a:defRPr sz="19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defTabSz="944563" eaLnBrk="0" hangingPunct="0">
              <a:defRPr sz="19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defTabSz="944563" eaLnBrk="0" hangingPunct="0">
              <a:defRPr sz="19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defTabSz="944563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defTabSz="944563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defTabSz="944563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defTabSz="944563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lang="en-US" altLang="hu-HU" sz="1500">
              <a:solidFill>
                <a:srgbClr val="000000"/>
              </a:solidFill>
              <a:latin typeface="Arial" charset="0"/>
            </a:endParaRPr>
          </a:p>
        </p:txBody>
      </p:sp>
      <p:pic>
        <p:nvPicPr>
          <p:cNvPr id="2" name="Kép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52536" y="0"/>
            <a:ext cx="10278972" cy="6858000"/>
          </a:xfrm>
          <a:prstGeom prst="rect">
            <a:avLst/>
          </a:prstGeom>
        </p:spPr>
      </p:pic>
      <p:sp>
        <p:nvSpPr>
          <p:cNvPr id="3" name="Téglalap 2"/>
          <p:cNvSpPr/>
          <p:nvPr/>
        </p:nvSpPr>
        <p:spPr>
          <a:xfrm>
            <a:off x="2600950" y="188640"/>
            <a:ext cx="4572000" cy="1015663"/>
          </a:xfrm>
          <a:prstGeom prst="rect">
            <a:avLst/>
          </a:prstGeom>
        </p:spPr>
        <p:txBody>
          <a:bodyPr>
            <a:spAutoFit/>
          </a:bodyPr>
          <a:lstStyle/>
          <a:p>
            <a:pPr lvl="0" algn="ctr" defTabSz="912463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hu-HU" sz="4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A SZABADESÉS</a:t>
            </a:r>
          </a:p>
          <a:p>
            <a:pPr lvl="0" algn="ctr" defTabSz="912463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hu-HU" sz="2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Budai Ferenc</a:t>
            </a:r>
          </a:p>
        </p:txBody>
      </p:sp>
    </p:spTree>
    <p:extLst>
      <p:ext uri="{BB962C8B-B14F-4D97-AF65-F5344CB8AC3E}">
        <p14:creationId xmlns:p14="http://schemas.microsoft.com/office/powerpoint/2010/main" val="3455039661"/>
      </p:ext>
    </p:extLst>
  </p:cSld>
  <p:clrMapOvr>
    <a:masterClrMapping/>
  </p:clrMapOvr>
  <p:transition spd="slow">
    <p:push dir="u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ChangeArrowheads="1"/>
          </p:cNvSpPr>
          <p:nvPr/>
        </p:nvSpPr>
        <p:spPr bwMode="auto">
          <a:xfrm>
            <a:off x="179388" y="1341438"/>
            <a:ext cx="8713787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/>
            <a:r>
              <a:rPr lang="hu-HU" altLang="hu-HU" sz="2400" dirty="0">
                <a:solidFill>
                  <a:srgbClr val="0000FF"/>
                </a:solidFill>
              </a:rPr>
              <a:t>Mennyi ideig és milyen magasról esett le a fáról az az alma, amelyik v=4m/s sebességgel ütközött a földnek?</a:t>
            </a:r>
          </a:p>
        </p:txBody>
      </p:sp>
      <p:sp>
        <p:nvSpPr>
          <p:cNvPr id="33795" name="Text Box 3"/>
          <p:cNvSpPr txBox="1">
            <a:spLocks noChangeArrowheads="1"/>
          </p:cNvSpPr>
          <p:nvPr/>
        </p:nvSpPr>
        <p:spPr bwMode="auto">
          <a:xfrm>
            <a:off x="468313" y="5589588"/>
            <a:ext cx="1008062" cy="392112"/>
          </a:xfrm>
          <a:prstGeom prst="rect">
            <a:avLst/>
          </a:prstGeom>
          <a:solidFill>
            <a:srgbClr val="9B9BFF"/>
          </a:solidFill>
          <a:ln w="25400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hu-HU" altLang="hu-HU"/>
              <a:t>Válasz:</a:t>
            </a:r>
          </a:p>
        </p:txBody>
      </p:sp>
      <p:sp>
        <p:nvSpPr>
          <p:cNvPr id="33796" name="Text Box 4"/>
          <p:cNvSpPr txBox="1">
            <a:spLocks noChangeArrowheads="1"/>
          </p:cNvSpPr>
          <p:nvPr/>
        </p:nvSpPr>
        <p:spPr bwMode="auto">
          <a:xfrm>
            <a:off x="4716463" y="2565400"/>
            <a:ext cx="1296987" cy="392113"/>
          </a:xfrm>
          <a:prstGeom prst="rect">
            <a:avLst/>
          </a:prstGeom>
          <a:solidFill>
            <a:srgbClr val="FF9B9B"/>
          </a:solidFill>
          <a:ln w="25400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hu-HU" altLang="hu-HU"/>
              <a:t>Számolás:</a:t>
            </a:r>
          </a:p>
        </p:txBody>
      </p:sp>
      <p:sp>
        <p:nvSpPr>
          <p:cNvPr id="33797" name="Text Box 5"/>
          <p:cNvSpPr txBox="1">
            <a:spLocks noChangeArrowheads="1"/>
          </p:cNvSpPr>
          <p:nvPr/>
        </p:nvSpPr>
        <p:spPr bwMode="auto">
          <a:xfrm>
            <a:off x="2195513" y="2565400"/>
            <a:ext cx="935037" cy="392113"/>
          </a:xfrm>
          <a:prstGeom prst="rect">
            <a:avLst/>
          </a:prstGeom>
          <a:solidFill>
            <a:srgbClr val="FFFF9B"/>
          </a:solidFill>
          <a:ln w="25400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hu-HU" altLang="hu-HU"/>
              <a:t>Képlet:</a:t>
            </a:r>
          </a:p>
        </p:txBody>
      </p:sp>
      <p:sp>
        <p:nvSpPr>
          <p:cNvPr id="33798" name="Text Box 6"/>
          <p:cNvSpPr txBox="1">
            <a:spLocks noChangeArrowheads="1"/>
          </p:cNvSpPr>
          <p:nvPr/>
        </p:nvSpPr>
        <p:spPr bwMode="auto">
          <a:xfrm>
            <a:off x="250825" y="2852738"/>
            <a:ext cx="1008063" cy="392112"/>
          </a:xfrm>
          <a:prstGeom prst="rect">
            <a:avLst/>
          </a:prstGeom>
          <a:solidFill>
            <a:srgbClr val="9BFF9B"/>
          </a:solidFill>
          <a:ln w="25400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hu-HU" altLang="hu-HU"/>
              <a:t>Adatok:</a:t>
            </a:r>
          </a:p>
        </p:txBody>
      </p:sp>
      <p:sp>
        <p:nvSpPr>
          <p:cNvPr id="33799" name="Rectangle 7"/>
          <p:cNvSpPr>
            <a:spLocks noChangeArrowheads="1"/>
          </p:cNvSpPr>
          <p:nvPr/>
        </p:nvSpPr>
        <p:spPr bwMode="auto">
          <a:xfrm>
            <a:off x="0" y="6092825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hu-HU" altLang="hu-HU" sz="2400" dirty="0"/>
              <a:t>Az alma 80 cm magasról 0,4 másodpercig esett.</a:t>
            </a:r>
          </a:p>
        </p:txBody>
      </p:sp>
      <p:graphicFrame>
        <p:nvGraphicFramePr>
          <p:cNvPr id="33800" name="Object 8"/>
          <p:cNvGraphicFramePr>
            <a:graphicFrameLocks noGrp="1" noChangeAspect="1"/>
          </p:cNvGraphicFramePr>
          <p:nvPr>
            <p:ph sz="quarter" idx="1"/>
          </p:nvPr>
        </p:nvGraphicFramePr>
        <p:xfrm>
          <a:off x="179388" y="3429000"/>
          <a:ext cx="1273175" cy="1770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gyenlet" r:id="rId2" imgW="583920" imgH="812520" progId="Equation.3">
                  <p:embed/>
                </p:oleObj>
              </mc:Choice>
              <mc:Fallback>
                <p:oleObj name="Egyenlet" r:id="rId2" imgW="583920" imgH="81252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9388" y="3429000"/>
                        <a:ext cx="1273175" cy="17700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801" name="Object 9"/>
          <p:cNvGraphicFramePr>
            <a:graphicFrameLocks noGrp="1" noChangeAspect="1"/>
          </p:cNvGraphicFramePr>
          <p:nvPr>
            <p:ph sz="quarter" idx="2"/>
          </p:nvPr>
        </p:nvGraphicFramePr>
        <p:xfrm>
          <a:off x="2195513" y="3213100"/>
          <a:ext cx="2447925" cy="2019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gyenlet" r:id="rId4" imgW="1015920" imgH="838080" progId="Equation.3">
                  <p:embed/>
                </p:oleObj>
              </mc:Choice>
              <mc:Fallback>
                <p:oleObj name="Egyenlet" r:id="rId4" imgW="1015920" imgH="8380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95513" y="3213100"/>
                        <a:ext cx="2447925" cy="2019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107763" dir="2700000" algn="ctr" rotWithShape="0">
                                <a:schemeClr val="tx1">
                                  <a:alpha val="50000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802" name="Object 10"/>
          <p:cNvGraphicFramePr>
            <a:graphicFrameLocks noGrp="1" noChangeAspect="1"/>
          </p:cNvGraphicFramePr>
          <p:nvPr>
            <p:ph sz="quarter" idx="3"/>
          </p:nvPr>
        </p:nvGraphicFramePr>
        <p:xfrm>
          <a:off x="4859338" y="3213100"/>
          <a:ext cx="3995737" cy="19383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gyenlet" r:id="rId6" imgW="1676160" imgH="812520" progId="Equation.3">
                  <p:embed/>
                </p:oleObj>
              </mc:Choice>
              <mc:Fallback>
                <p:oleObj name="Egyenlet" r:id="rId6" imgW="1676160" imgH="81252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59338" y="3213100"/>
                        <a:ext cx="3995737" cy="19383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107763" dir="2700000" algn="ctr" rotWithShape="0">
                                <a:schemeClr val="tx1">
                                  <a:alpha val="50000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3803" name="WordArt 11"/>
          <p:cNvSpPr>
            <a:spLocks noChangeArrowheads="1" noChangeShapeType="1" noTextEdit="1"/>
          </p:cNvSpPr>
          <p:nvPr/>
        </p:nvSpPr>
        <p:spPr bwMode="auto">
          <a:xfrm>
            <a:off x="3060018" y="515762"/>
            <a:ext cx="2952526" cy="432048"/>
          </a:xfrm>
          <a:prstGeom prst="rect">
            <a:avLst/>
          </a:prstGeom>
        </p:spPr>
        <p:txBody>
          <a:bodyPr wrap="none" fromWordArt="1">
            <a:prstTxWarp prst="textFadeUp">
              <a:avLst>
                <a:gd name="adj" fmla="val 0"/>
              </a:avLst>
            </a:prstTxWarp>
          </a:bodyPr>
          <a:lstStyle/>
          <a:p>
            <a:pPr algn="ctr"/>
            <a:r>
              <a:rPr lang="hu-HU" sz="3600" kern="10" dirty="0">
                <a:ln w="12700">
                  <a:solidFill>
                    <a:schemeClr val="tx1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003E00"/>
                    </a:gs>
                    <a:gs pos="100000">
                      <a:srgbClr val="FFFF00"/>
                    </a:gs>
                  </a:gsLst>
                  <a:lin ang="5400000" scaled="1"/>
                </a:gradFill>
                <a:effectLst>
                  <a:outerShdw dist="35921" dir="2700000" sy="50000" rotWithShape="0">
                    <a:srgbClr val="875B0D">
                      <a:alpha val="70000"/>
                    </a:srgbClr>
                  </a:outerShdw>
                </a:effectLst>
                <a:latin typeface="Arial Black"/>
              </a:rPr>
              <a:t>Feladat</a:t>
            </a:r>
          </a:p>
        </p:txBody>
      </p:sp>
      <p:sp>
        <p:nvSpPr>
          <p:cNvPr id="33804" name="Rectangle 12"/>
          <p:cNvSpPr>
            <a:spLocks noChangeArrowheads="1"/>
          </p:cNvSpPr>
          <p:nvPr/>
        </p:nvSpPr>
        <p:spPr bwMode="auto">
          <a:xfrm>
            <a:off x="3348038" y="3284538"/>
            <a:ext cx="1295400" cy="93662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hu-HU"/>
          </a:p>
        </p:txBody>
      </p:sp>
      <p:sp>
        <p:nvSpPr>
          <p:cNvPr id="33805" name="Rectangle 13"/>
          <p:cNvSpPr>
            <a:spLocks noChangeArrowheads="1"/>
          </p:cNvSpPr>
          <p:nvPr/>
        </p:nvSpPr>
        <p:spPr bwMode="auto">
          <a:xfrm>
            <a:off x="2051050" y="4292600"/>
            <a:ext cx="1512888" cy="1008063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hu-HU"/>
          </a:p>
        </p:txBody>
      </p:sp>
      <p:sp>
        <p:nvSpPr>
          <p:cNvPr id="33806" name="Rectangle 14"/>
          <p:cNvSpPr>
            <a:spLocks noChangeArrowheads="1"/>
          </p:cNvSpPr>
          <p:nvPr/>
        </p:nvSpPr>
        <p:spPr bwMode="auto">
          <a:xfrm>
            <a:off x="5795963" y="3429000"/>
            <a:ext cx="936625" cy="50482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hu-HU"/>
          </a:p>
        </p:txBody>
      </p:sp>
      <p:sp>
        <p:nvSpPr>
          <p:cNvPr id="33807" name="Rectangle 15"/>
          <p:cNvSpPr>
            <a:spLocks noChangeArrowheads="1"/>
          </p:cNvSpPr>
          <p:nvPr/>
        </p:nvSpPr>
        <p:spPr bwMode="auto">
          <a:xfrm>
            <a:off x="4643438" y="4149725"/>
            <a:ext cx="2016125" cy="1008063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hu-HU"/>
          </a:p>
        </p:txBody>
      </p:sp>
      <p:sp>
        <p:nvSpPr>
          <p:cNvPr id="33808" name="Rectangle 16"/>
          <p:cNvSpPr>
            <a:spLocks noChangeArrowheads="1"/>
          </p:cNvSpPr>
          <p:nvPr/>
        </p:nvSpPr>
        <p:spPr bwMode="auto">
          <a:xfrm>
            <a:off x="6659563" y="4437063"/>
            <a:ext cx="1368425" cy="50482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hu-HU"/>
          </a:p>
        </p:txBody>
      </p:sp>
      <p:sp>
        <p:nvSpPr>
          <p:cNvPr id="33809" name="Rectangle 17"/>
          <p:cNvSpPr>
            <a:spLocks noChangeArrowheads="1"/>
          </p:cNvSpPr>
          <p:nvPr/>
        </p:nvSpPr>
        <p:spPr bwMode="auto">
          <a:xfrm>
            <a:off x="8027988" y="4437063"/>
            <a:ext cx="865187" cy="50482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78550212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38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380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37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37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37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37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38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38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337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379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3380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3380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2" dur="2000"/>
                                        <p:tgtEl>
                                          <p:spTgt spid="3380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38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7" dur="2000"/>
                                        <p:tgtEl>
                                          <p:spTgt spid="3380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38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337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337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338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338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4" dur="2000"/>
                                        <p:tgtEl>
                                          <p:spTgt spid="338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38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9" dur="2000"/>
                                        <p:tgtEl>
                                          <p:spTgt spid="3380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38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4" dur="2000"/>
                                        <p:tgtEl>
                                          <p:spTgt spid="3380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38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 nodeType="clickPar">
                      <p:stCondLst>
                        <p:cond delay="indefinite"/>
                      </p:stCondLst>
                      <p:childTnLst>
                        <p:par>
                          <p:cTn id="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8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9" dur="2000"/>
                                        <p:tgtEl>
                                          <p:spTgt spid="3380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38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 nodeType="clickPar">
                      <p:stCondLst>
                        <p:cond delay="indefinite"/>
                      </p:stCondLst>
                      <p:childTnLst>
                        <p:par>
                          <p:cTn id="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3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337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3379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 nodeType="clickPar">
                      <p:stCondLst>
                        <p:cond delay="indefinite"/>
                      </p:stCondLst>
                      <p:childTnLst>
                        <p:par>
                          <p:cTn id="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9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337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337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794" grpId="0"/>
      <p:bldP spid="33795" grpId="0" animBg="1"/>
      <p:bldP spid="33796" grpId="0" animBg="1"/>
      <p:bldP spid="33797" grpId="0" animBg="1"/>
      <p:bldP spid="33798" grpId="0" animBg="1"/>
      <p:bldP spid="33803" grpId="0" animBg="1"/>
      <p:bldP spid="33804" grpId="0" animBg="1"/>
      <p:bldP spid="33805" grpId="0" animBg="1"/>
      <p:bldP spid="33806" grpId="0" animBg="1"/>
      <p:bldP spid="33807" grpId="0" animBg="1"/>
      <p:bldP spid="33808" grpId="0" animBg="1"/>
      <p:bldP spid="33809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ChangeArrowheads="1"/>
          </p:cNvSpPr>
          <p:nvPr/>
        </p:nvSpPr>
        <p:spPr bwMode="auto">
          <a:xfrm>
            <a:off x="179388" y="1268413"/>
            <a:ext cx="8713787" cy="15696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/>
            <a:r>
              <a:rPr lang="hu-HU" altLang="hu-HU" sz="2400" dirty="0">
                <a:solidFill>
                  <a:srgbClr val="0000FF"/>
                </a:solidFill>
              </a:rPr>
              <a:t>A 10 m magas toronyból elhanyagolható kezdősebességgel vízbe ugró versenyzőnek mennyi idő áll rendelkezésére, hogy a gyakorlatát bemutassa? Mekkora sebességgel érkezik a vízbe?</a:t>
            </a:r>
          </a:p>
        </p:txBody>
      </p:sp>
      <p:sp>
        <p:nvSpPr>
          <p:cNvPr id="32771" name="Text Box 3"/>
          <p:cNvSpPr txBox="1">
            <a:spLocks noChangeArrowheads="1"/>
          </p:cNvSpPr>
          <p:nvPr/>
        </p:nvSpPr>
        <p:spPr bwMode="auto">
          <a:xfrm>
            <a:off x="468313" y="5157788"/>
            <a:ext cx="1008062" cy="392112"/>
          </a:xfrm>
          <a:prstGeom prst="rect">
            <a:avLst/>
          </a:prstGeom>
          <a:solidFill>
            <a:srgbClr val="9B9BFF"/>
          </a:solidFill>
          <a:ln w="25400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hu-HU" altLang="hu-HU"/>
              <a:t>Válasz:</a:t>
            </a:r>
          </a:p>
        </p:txBody>
      </p:sp>
      <p:sp>
        <p:nvSpPr>
          <p:cNvPr id="32772" name="Text Box 4"/>
          <p:cNvSpPr txBox="1">
            <a:spLocks noChangeArrowheads="1"/>
          </p:cNvSpPr>
          <p:nvPr/>
        </p:nvSpPr>
        <p:spPr bwMode="auto">
          <a:xfrm>
            <a:off x="3419475" y="4652963"/>
            <a:ext cx="1296988" cy="392112"/>
          </a:xfrm>
          <a:prstGeom prst="rect">
            <a:avLst/>
          </a:prstGeom>
          <a:solidFill>
            <a:srgbClr val="FF9B9B"/>
          </a:solidFill>
          <a:ln w="25400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hu-HU" altLang="hu-HU"/>
              <a:t>Számolás:</a:t>
            </a:r>
          </a:p>
        </p:txBody>
      </p:sp>
      <p:sp>
        <p:nvSpPr>
          <p:cNvPr id="32773" name="Text Box 5"/>
          <p:cNvSpPr txBox="1">
            <a:spLocks noChangeArrowheads="1"/>
          </p:cNvSpPr>
          <p:nvPr/>
        </p:nvSpPr>
        <p:spPr bwMode="auto">
          <a:xfrm>
            <a:off x="2627313" y="2924175"/>
            <a:ext cx="935037" cy="392113"/>
          </a:xfrm>
          <a:prstGeom prst="rect">
            <a:avLst/>
          </a:prstGeom>
          <a:solidFill>
            <a:srgbClr val="FFFF9B"/>
          </a:solidFill>
          <a:ln w="25400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hu-HU" altLang="hu-HU"/>
              <a:t>Képlet:</a:t>
            </a:r>
          </a:p>
        </p:txBody>
      </p:sp>
      <p:sp>
        <p:nvSpPr>
          <p:cNvPr id="32774" name="Text Box 6"/>
          <p:cNvSpPr txBox="1">
            <a:spLocks noChangeArrowheads="1"/>
          </p:cNvSpPr>
          <p:nvPr/>
        </p:nvSpPr>
        <p:spPr bwMode="auto">
          <a:xfrm>
            <a:off x="250825" y="2852738"/>
            <a:ext cx="1008063" cy="392112"/>
          </a:xfrm>
          <a:prstGeom prst="rect">
            <a:avLst/>
          </a:prstGeom>
          <a:solidFill>
            <a:srgbClr val="9BFF9B"/>
          </a:solidFill>
          <a:ln w="25400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hu-HU" altLang="hu-HU"/>
              <a:t>Adatok:</a:t>
            </a:r>
          </a:p>
        </p:txBody>
      </p:sp>
      <p:sp>
        <p:nvSpPr>
          <p:cNvPr id="32775" name="Rectangle 7"/>
          <p:cNvSpPr>
            <a:spLocks noChangeArrowheads="1"/>
          </p:cNvSpPr>
          <p:nvPr/>
        </p:nvSpPr>
        <p:spPr bwMode="auto">
          <a:xfrm>
            <a:off x="1116013" y="5805488"/>
            <a:ext cx="7920483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just"/>
            <a:r>
              <a:rPr lang="hu-HU" altLang="hu-HU" sz="2400" dirty="0"/>
              <a:t>A versenyzőnek 1,41 másodperc ideje van a gyakorlat bemutatására és 14,1 m/s sebességgel érkezik a vízbe.</a:t>
            </a:r>
          </a:p>
        </p:txBody>
      </p:sp>
      <p:graphicFrame>
        <p:nvGraphicFramePr>
          <p:cNvPr id="32776" name="Object 8"/>
          <p:cNvGraphicFramePr>
            <a:graphicFrameLocks noGrp="1" noChangeAspect="1"/>
          </p:cNvGraphicFramePr>
          <p:nvPr>
            <p:ph sz="quarter" idx="1"/>
          </p:nvPr>
        </p:nvGraphicFramePr>
        <p:xfrm>
          <a:off x="179388" y="3649663"/>
          <a:ext cx="1168400" cy="1219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gyenlet" r:id="rId2" imgW="583920" imgH="609480" progId="Equation.3">
                  <p:embed/>
                </p:oleObj>
              </mc:Choice>
              <mc:Fallback>
                <p:oleObj name="Egyenlet" r:id="rId2" imgW="583920" imgH="609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9388" y="3649663"/>
                        <a:ext cx="1168400" cy="1219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777" name="Object 9"/>
          <p:cNvGraphicFramePr>
            <a:graphicFrameLocks noGrp="1" noChangeAspect="1"/>
          </p:cNvGraphicFramePr>
          <p:nvPr>
            <p:ph sz="quarter" idx="2"/>
          </p:nvPr>
        </p:nvGraphicFramePr>
        <p:xfrm>
          <a:off x="3779838" y="2636838"/>
          <a:ext cx="4537075" cy="1520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gyenlet" r:id="rId4" imgW="2120760" imgH="711000" progId="Equation.3">
                  <p:embed/>
                </p:oleObj>
              </mc:Choice>
              <mc:Fallback>
                <p:oleObj name="Egyenlet" r:id="rId4" imgW="2120760" imgH="7110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79838" y="2636838"/>
                        <a:ext cx="4537075" cy="1520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107763" dir="2700000" algn="ctr" rotWithShape="0">
                                <a:schemeClr val="tx1">
                                  <a:alpha val="50000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778" name="Object 10"/>
          <p:cNvGraphicFramePr>
            <a:graphicFrameLocks noGrp="1" noChangeAspect="1"/>
          </p:cNvGraphicFramePr>
          <p:nvPr>
            <p:ph sz="quarter" idx="3"/>
          </p:nvPr>
        </p:nvGraphicFramePr>
        <p:xfrm>
          <a:off x="5292725" y="4149725"/>
          <a:ext cx="2952750" cy="1382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gyenlet" r:id="rId6" imgW="1409400" imgH="660240" progId="Equation.3">
                  <p:embed/>
                </p:oleObj>
              </mc:Choice>
              <mc:Fallback>
                <p:oleObj name="Egyenlet" r:id="rId6" imgW="1409400" imgH="6602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92725" y="4149725"/>
                        <a:ext cx="2952750" cy="13827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107763" dir="2700000" algn="ctr" rotWithShape="0">
                                <a:schemeClr val="tx1">
                                  <a:alpha val="50000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2779" name="WordArt 11"/>
          <p:cNvSpPr>
            <a:spLocks noChangeArrowheads="1" noChangeShapeType="1" noTextEdit="1"/>
          </p:cNvSpPr>
          <p:nvPr/>
        </p:nvSpPr>
        <p:spPr bwMode="auto">
          <a:xfrm>
            <a:off x="3203848" y="548680"/>
            <a:ext cx="2592288" cy="360040"/>
          </a:xfrm>
          <a:prstGeom prst="rect">
            <a:avLst/>
          </a:prstGeom>
        </p:spPr>
        <p:txBody>
          <a:bodyPr wrap="none" fromWordArt="1">
            <a:prstTxWarp prst="textFadeUp">
              <a:avLst>
                <a:gd name="adj" fmla="val 0"/>
              </a:avLst>
            </a:prstTxWarp>
          </a:bodyPr>
          <a:lstStyle/>
          <a:p>
            <a:pPr algn="ctr"/>
            <a:r>
              <a:rPr lang="hu-HU" sz="3600" kern="10" dirty="0">
                <a:ln w="12700">
                  <a:solidFill>
                    <a:schemeClr val="tx1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003E00"/>
                    </a:gs>
                    <a:gs pos="100000">
                      <a:srgbClr val="FFFF00"/>
                    </a:gs>
                  </a:gsLst>
                  <a:lin ang="5400000" scaled="1"/>
                </a:gradFill>
                <a:effectLst>
                  <a:outerShdw dist="35921" dir="2700000" sy="50000" rotWithShape="0">
                    <a:srgbClr val="875B0D">
                      <a:alpha val="70000"/>
                    </a:srgbClr>
                  </a:outerShdw>
                </a:effectLst>
                <a:latin typeface="Arial Black"/>
              </a:rPr>
              <a:t>Feladat</a:t>
            </a:r>
          </a:p>
        </p:txBody>
      </p:sp>
      <p:sp>
        <p:nvSpPr>
          <p:cNvPr id="32791" name="Rectangle 23"/>
          <p:cNvSpPr>
            <a:spLocks noChangeArrowheads="1"/>
          </p:cNvSpPr>
          <p:nvPr/>
        </p:nvSpPr>
        <p:spPr bwMode="auto">
          <a:xfrm>
            <a:off x="5003800" y="2708275"/>
            <a:ext cx="1944688" cy="93662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hu-HU"/>
          </a:p>
        </p:txBody>
      </p:sp>
      <p:sp>
        <p:nvSpPr>
          <p:cNvPr id="32792" name="Rectangle 24"/>
          <p:cNvSpPr>
            <a:spLocks noChangeArrowheads="1"/>
          </p:cNvSpPr>
          <p:nvPr/>
        </p:nvSpPr>
        <p:spPr bwMode="auto">
          <a:xfrm>
            <a:off x="6948488" y="2636838"/>
            <a:ext cx="1727200" cy="10795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hu-HU"/>
          </a:p>
        </p:txBody>
      </p:sp>
      <p:sp>
        <p:nvSpPr>
          <p:cNvPr id="32793" name="Rectangle 25"/>
          <p:cNvSpPr>
            <a:spLocks noChangeArrowheads="1"/>
          </p:cNvSpPr>
          <p:nvPr/>
        </p:nvSpPr>
        <p:spPr bwMode="auto">
          <a:xfrm>
            <a:off x="3563938" y="3644900"/>
            <a:ext cx="1439862" cy="576263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hu-HU"/>
          </a:p>
        </p:txBody>
      </p:sp>
      <p:sp>
        <p:nvSpPr>
          <p:cNvPr id="32794" name="Rectangle 26"/>
          <p:cNvSpPr>
            <a:spLocks noChangeArrowheads="1"/>
          </p:cNvSpPr>
          <p:nvPr/>
        </p:nvSpPr>
        <p:spPr bwMode="auto">
          <a:xfrm>
            <a:off x="6732588" y="4365625"/>
            <a:ext cx="647700" cy="503238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hu-HU"/>
          </a:p>
        </p:txBody>
      </p:sp>
      <p:sp>
        <p:nvSpPr>
          <p:cNvPr id="32795" name="Rectangle 27"/>
          <p:cNvSpPr>
            <a:spLocks noChangeArrowheads="1"/>
          </p:cNvSpPr>
          <p:nvPr/>
        </p:nvSpPr>
        <p:spPr bwMode="auto">
          <a:xfrm>
            <a:off x="7380288" y="4365625"/>
            <a:ext cx="1008062" cy="576263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hu-HU"/>
          </a:p>
        </p:txBody>
      </p:sp>
      <p:sp>
        <p:nvSpPr>
          <p:cNvPr id="32796" name="Rectangle 28"/>
          <p:cNvSpPr>
            <a:spLocks noChangeArrowheads="1"/>
          </p:cNvSpPr>
          <p:nvPr/>
        </p:nvSpPr>
        <p:spPr bwMode="auto">
          <a:xfrm>
            <a:off x="5219700" y="5084763"/>
            <a:ext cx="1584325" cy="4318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hu-HU"/>
          </a:p>
        </p:txBody>
      </p:sp>
      <p:sp>
        <p:nvSpPr>
          <p:cNvPr id="32797" name="Rectangle 29"/>
          <p:cNvSpPr>
            <a:spLocks noChangeArrowheads="1"/>
          </p:cNvSpPr>
          <p:nvPr/>
        </p:nvSpPr>
        <p:spPr bwMode="auto">
          <a:xfrm>
            <a:off x="6804025" y="5084763"/>
            <a:ext cx="863600" cy="503237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hu-HU"/>
          </a:p>
        </p:txBody>
      </p:sp>
      <p:pic>
        <p:nvPicPr>
          <p:cNvPr id="8251" name="Picture 59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5825" y="-12226"/>
            <a:ext cx="1908175" cy="1268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2659680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27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27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27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27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27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27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27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27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327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27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327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327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2" dur="2000"/>
                                        <p:tgtEl>
                                          <p:spTgt spid="3279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27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7" dur="2000"/>
                                        <p:tgtEl>
                                          <p:spTgt spid="3279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27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2" dur="2000"/>
                                        <p:tgtEl>
                                          <p:spTgt spid="3279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27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327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327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327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327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9" dur="2000"/>
                                        <p:tgtEl>
                                          <p:spTgt spid="3279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27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4" dur="2000"/>
                                        <p:tgtEl>
                                          <p:spTgt spid="3279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27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 nodeType="clickPar">
                      <p:stCondLst>
                        <p:cond delay="indefinite"/>
                      </p:stCondLst>
                      <p:childTnLst>
                        <p:par>
                          <p:cTn id="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8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9" dur="2000"/>
                                        <p:tgtEl>
                                          <p:spTgt spid="3279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27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 nodeType="clickPar">
                      <p:stCondLst>
                        <p:cond delay="indefinite"/>
                      </p:stCondLst>
                      <p:childTnLst>
                        <p:par>
                          <p:cTn id="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3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4" dur="2000"/>
                                        <p:tgtEl>
                                          <p:spTgt spid="3279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27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 nodeType="clickPar">
                      <p:stCondLst>
                        <p:cond delay="indefinite"/>
                      </p:stCondLst>
                      <p:childTnLst>
                        <p:par>
                          <p:cTn id="8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8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327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327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 nodeType="clickPar">
                      <p:stCondLst>
                        <p:cond delay="indefinite"/>
                      </p:stCondLst>
                      <p:childTnLst>
                        <p:par>
                          <p:cTn id="9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4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6" dur="500" fill="hold"/>
                                        <p:tgtEl>
                                          <p:spTgt spid="327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327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70" grpId="0"/>
      <p:bldP spid="32771" grpId="0" animBg="1"/>
      <p:bldP spid="32772" grpId="0" animBg="1"/>
      <p:bldP spid="32773" grpId="0" animBg="1"/>
      <p:bldP spid="32774" grpId="0" animBg="1"/>
      <p:bldP spid="32779" grpId="0" animBg="1"/>
      <p:bldP spid="32791" grpId="0" animBg="1"/>
      <p:bldP spid="32792" grpId="0" animBg="1"/>
      <p:bldP spid="32793" grpId="0" animBg="1"/>
      <p:bldP spid="32794" grpId="0" animBg="1"/>
      <p:bldP spid="32795" grpId="0" animBg="1"/>
      <p:bldP spid="32796" grpId="0" animBg="1"/>
      <p:bldP spid="32797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sz="quarter" idx="4294967295"/>
          </p:nvPr>
        </p:nvSpPr>
        <p:spPr>
          <a:xfrm>
            <a:off x="467546" y="1196752"/>
            <a:ext cx="8208912" cy="5472608"/>
          </a:xfrm>
        </p:spPr>
        <p:txBody>
          <a:bodyPr lIns="91424" tIns="45712" rIns="91424" bIns="45712">
            <a:normAutofit/>
          </a:bodyPr>
          <a:lstStyle/>
          <a:p>
            <a:pPr marL="0" indent="0" algn="just">
              <a:lnSpc>
                <a:spcPct val="160000"/>
              </a:lnSpc>
              <a:spcBef>
                <a:spcPts val="0"/>
              </a:spcBef>
              <a:buNone/>
              <a:defRPr/>
            </a:pPr>
            <a:endParaRPr lang="hu-HU" sz="2400" kern="10" dirty="0">
              <a:gradFill rotWithShape="1">
                <a:gsLst>
                  <a:gs pos="0">
                    <a:srgbClr val="1F3F7F"/>
                  </a:gs>
                  <a:gs pos="50000">
                    <a:srgbClr val="3F7FFF"/>
                  </a:gs>
                  <a:gs pos="100000">
                    <a:srgbClr val="1F3F7F"/>
                  </a:gs>
                </a:gsLst>
                <a:lin ang="5400000" scaled="1"/>
              </a:gradFill>
              <a:latin typeface="Matura MT Script Capitals"/>
            </a:endParaRPr>
          </a:p>
          <a:p>
            <a:pPr marL="0" indent="0" algn="just">
              <a:lnSpc>
                <a:spcPct val="160000"/>
              </a:lnSpc>
              <a:spcBef>
                <a:spcPts val="0"/>
              </a:spcBef>
              <a:buNone/>
              <a:defRPr/>
            </a:pPr>
            <a:endParaRPr lang="hu-HU" dirty="0">
              <a:latin typeface="Andalus" pitchFamily="18" charset="-78"/>
              <a:cs typeface="Andalus" pitchFamily="18" charset="-78"/>
            </a:endParaRPr>
          </a:p>
        </p:txBody>
      </p:sp>
      <p:sp>
        <p:nvSpPr>
          <p:cNvPr id="4" name="WordArt 2"/>
          <p:cNvSpPr>
            <a:spLocks noChangeArrowheads="1" noChangeShapeType="1" noTextEdit="1"/>
          </p:cNvSpPr>
          <p:nvPr/>
        </p:nvSpPr>
        <p:spPr bwMode="auto">
          <a:xfrm>
            <a:off x="1763054" y="405191"/>
            <a:ext cx="5977635" cy="612019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88332" tIns="44166" rIns="88332" bIns="44166" fromWordArt="1">
            <a:prstTxWarp prst="textCirclePour">
              <a:avLst>
                <a:gd name="adj1" fmla="val 10910536"/>
                <a:gd name="adj2" fmla="val 57796"/>
              </a:avLst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hu-HU" sz="3600" kern="10">
                <a:gradFill rotWithShape="1">
                  <a:gsLst>
                    <a:gs pos="0">
                      <a:srgbClr val="1F3F7F"/>
                    </a:gs>
                    <a:gs pos="50000">
                      <a:srgbClr val="3F7FFF"/>
                    </a:gs>
                    <a:gs pos="100000">
                      <a:srgbClr val="1F3F7F"/>
                    </a:gs>
                  </a:gsLst>
                  <a:lin ang="5400000" scaled="1"/>
                </a:gradFill>
                <a:latin typeface="Matura MT Script Capitals"/>
              </a:rPr>
              <a:t>elmet! Köszönöm a figy</a:t>
            </a:r>
          </a:p>
        </p:txBody>
      </p:sp>
      <p:pic>
        <p:nvPicPr>
          <p:cNvPr id="5" name="Picture 4" descr="smile-1"/>
          <p:cNvPicPr>
            <a:picLocks noChangeAspect="1" noChangeArrowheads="1" noCrop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9115" y="2349501"/>
            <a:ext cx="2988042" cy="22406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9282060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" presetID="3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800" decel="100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5" name="Picture 10" descr="pis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4168" y="3667281"/>
            <a:ext cx="3071382" cy="31998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6" descr="http://upload.wikimedia.org/wikipedia/commons/thumb/c/cc/Galileo.arp.300pix.jpg/180px-Galileo.arp.300pix.jpg">
            <a:hlinkClick r:id="rId3" tooltip="Galileo Galilei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4168" y="-12720"/>
            <a:ext cx="3059832" cy="37571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6" descr="pisa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9970" y="3955329"/>
            <a:ext cx="1827715" cy="27140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églalap 3"/>
          <p:cNvSpPr/>
          <p:nvPr/>
        </p:nvSpPr>
        <p:spPr>
          <a:xfrm>
            <a:off x="251520" y="766655"/>
            <a:ext cx="5544616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hu-HU" sz="2000" b="1" dirty="0">
                <a:solidFill>
                  <a:srgbClr val="FF0000"/>
                </a:solidFill>
              </a:rPr>
              <a:t>Galileo Galilei (1564-1642) a XVII. század egyik legnagyobb itáliai tudósa.</a:t>
            </a:r>
          </a:p>
          <a:p>
            <a:pPr algn="ctr"/>
            <a:r>
              <a:rPr lang="hu-HU" sz="2000" i="1" dirty="0">
                <a:solidFill>
                  <a:srgbClr val="002060"/>
                </a:solidFill>
              </a:rPr>
              <a:t>A hagyomány szerint méréseit a pisai ferde toronyból végezte. Meglepődve tapasztalta, hogy a torony felső emeletéről leejtett</a:t>
            </a:r>
          </a:p>
          <a:p>
            <a:pPr algn="ctr"/>
            <a:r>
              <a:rPr lang="hu-HU" sz="2000" i="1" dirty="0">
                <a:solidFill>
                  <a:srgbClr val="002060"/>
                </a:solidFill>
              </a:rPr>
              <a:t>nehéz vas- és könnyű fagolyó</a:t>
            </a:r>
          </a:p>
          <a:p>
            <a:pPr algn="ctr"/>
            <a:r>
              <a:rPr lang="hu-HU" sz="2000" i="1" dirty="0">
                <a:solidFill>
                  <a:srgbClr val="002060"/>
                </a:solidFill>
              </a:rPr>
              <a:t>egyszerre esik a talajra.</a:t>
            </a:r>
          </a:p>
          <a:p>
            <a:pPr algn="ctr"/>
            <a:r>
              <a:rPr lang="hu-HU" sz="2000" b="1" dirty="0">
                <a:solidFill>
                  <a:srgbClr val="FF0000"/>
                </a:solidFill>
              </a:rPr>
              <a:t>Kimondta, hogy minden szabadon eső test – tömegétől függetlenül – egyenlő gyorsulással mozog.</a:t>
            </a:r>
          </a:p>
        </p:txBody>
      </p:sp>
      <p:sp>
        <p:nvSpPr>
          <p:cNvPr id="5" name="Téglalap 4"/>
          <p:cNvSpPr/>
          <p:nvPr/>
        </p:nvSpPr>
        <p:spPr>
          <a:xfrm>
            <a:off x="1" y="116632"/>
            <a:ext cx="608416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hu-HU" sz="3600" kern="10" dirty="0"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003E00"/>
                    </a:gs>
                    <a:gs pos="100000">
                      <a:srgbClr val="FFFF00"/>
                    </a:gs>
                  </a:gsLst>
                  <a:lin ang="5400000" scaled="1"/>
                </a:gradFill>
                <a:latin typeface="Arial Black"/>
              </a:rPr>
              <a:t>Galilei kísérlete</a:t>
            </a:r>
          </a:p>
        </p:txBody>
      </p:sp>
    </p:spTree>
    <p:extLst>
      <p:ext uri="{BB962C8B-B14F-4D97-AF65-F5344CB8AC3E}">
        <p14:creationId xmlns:p14="http://schemas.microsoft.com/office/powerpoint/2010/main" val="4198284412"/>
      </p:ext>
    </p:extLst>
  </p:cSld>
  <p:clrMapOvr>
    <a:masterClrMapping/>
  </p:clrMapOvr>
  <p:transition spd="slow">
    <p:push dir="u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0964" name="Object 4"/>
          <p:cNvGraphicFramePr>
            <a:graphicFrameLocks noGrp="1" noChangeAspect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281596262"/>
              </p:ext>
            </p:extLst>
          </p:nvPr>
        </p:nvGraphicFramePr>
        <p:xfrm>
          <a:off x="1846709" y="2098823"/>
          <a:ext cx="2581275" cy="4354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Image" r:id="rId2" imgW="2495898" imgH="4210638" progId="Photoshop.Image.7">
                  <p:embed/>
                </p:oleObj>
              </mc:Choice>
              <mc:Fallback>
                <p:oleObj name="Image" r:id="rId2" imgW="2495898" imgH="4210638" progId="Photoshop.Image.7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 l="1442" t="1711" r="4327" b="1711"/>
                      <a:stretch>
                        <a:fillRect/>
                      </a:stretch>
                    </p:blipFill>
                    <p:spPr bwMode="auto">
                      <a:xfrm>
                        <a:off x="1846709" y="2098823"/>
                        <a:ext cx="2581275" cy="43545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967" name="Object 7"/>
          <p:cNvGraphicFramePr>
            <a:graphicFrameLocks noGrp="1" noChangeAspect="1"/>
          </p:cNvGraphicFramePr>
          <p:nvPr>
            <p:ph sz="quarter" idx="2"/>
            <p:extLst>
              <p:ext uri="{D42A27DB-BD31-4B8C-83A1-F6EECF244321}">
                <p14:modId xmlns:p14="http://schemas.microsoft.com/office/powerpoint/2010/main" val="2060767509"/>
              </p:ext>
            </p:extLst>
          </p:nvPr>
        </p:nvGraphicFramePr>
        <p:xfrm>
          <a:off x="4788024" y="2098823"/>
          <a:ext cx="2551113" cy="4321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Image" r:id="rId4" imgW="2486372" imgH="4210638" progId="Photoshop.Image.7">
                  <p:embed/>
                </p:oleObj>
              </mc:Choice>
              <mc:Fallback>
                <p:oleObj name="Image" r:id="rId4" imgW="2486372" imgH="4210638" progId="Photoshop.Image.7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 t="1711" r="5792" b="1711"/>
                      <a:stretch>
                        <a:fillRect/>
                      </a:stretch>
                    </p:blipFill>
                    <p:spPr bwMode="auto">
                      <a:xfrm>
                        <a:off x="4788024" y="2098823"/>
                        <a:ext cx="2551113" cy="4321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églalap 2"/>
          <p:cNvSpPr/>
          <p:nvPr/>
        </p:nvSpPr>
        <p:spPr>
          <a:xfrm>
            <a:off x="0" y="116632"/>
            <a:ext cx="914400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hu-HU" sz="2000" i="1" dirty="0">
                <a:solidFill>
                  <a:srgbClr val="002060"/>
                </a:solidFill>
                <a:cs typeface="Andalus" panose="02020603050405020304" pitchFamily="18" charset="-78"/>
              </a:rPr>
              <a:t>Megfigyelhető, hogy az elejtett testek esése annál jobban</a:t>
            </a:r>
          </a:p>
          <a:p>
            <a:pPr algn="ctr">
              <a:lnSpc>
                <a:spcPct val="150000"/>
              </a:lnSpc>
            </a:pPr>
            <a:r>
              <a:rPr lang="hu-HU" sz="2000" i="1" dirty="0">
                <a:solidFill>
                  <a:srgbClr val="002060"/>
                </a:solidFill>
                <a:cs typeface="Andalus" panose="02020603050405020304" pitchFamily="18" charset="-78"/>
              </a:rPr>
              <a:t>hasonlít egymáshoz, minél jobban elhanyagolható</a:t>
            </a:r>
          </a:p>
          <a:p>
            <a:pPr algn="ctr">
              <a:lnSpc>
                <a:spcPct val="150000"/>
              </a:lnSpc>
            </a:pPr>
            <a:r>
              <a:rPr lang="hu-HU" sz="2000" i="1" dirty="0">
                <a:solidFill>
                  <a:srgbClr val="002060"/>
                </a:solidFill>
                <a:cs typeface="Andalus" panose="02020603050405020304" pitchFamily="18" charset="-78"/>
              </a:rPr>
              <a:t>esésük közben a levegő</a:t>
            </a:r>
          </a:p>
          <a:p>
            <a:pPr algn="ctr">
              <a:lnSpc>
                <a:spcPct val="150000"/>
              </a:lnSpc>
            </a:pPr>
            <a:r>
              <a:rPr lang="hu-HU" sz="2000" i="1" dirty="0">
                <a:solidFill>
                  <a:srgbClr val="002060"/>
                </a:solidFill>
                <a:cs typeface="Andalus" panose="02020603050405020304" pitchFamily="18" charset="-78"/>
              </a:rPr>
              <a:t>fékező hatása.</a:t>
            </a:r>
          </a:p>
        </p:txBody>
      </p:sp>
    </p:spTree>
    <p:extLst>
      <p:ext uri="{BB962C8B-B14F-4D97-AF65-F5344CB8AC3E}">
        <p14:creationId xmlns:p14="http://schemas.microsoft.com/office/powerpoint/2010/main" val="504822271"/>
      </p:ext>
    </p:extLst>
  </p:cSld>
  <p:clrMapOvr>
    <a:masterClrMapping/>
  </p:clrMapOvr>
  <p:transition spd="slow">
    <p:push dir="u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Text Box 5"/>
          <p:cNvSpPr txBox="1">
            <a:spLocks noChangeArrowheads="1"/>
          </p:cNvSpPr>
          <p:nvPr/>
        </p:nvSpPr>
        <p:spPr bwMode="auto">
          <a:xfrm>
            <a:off x="0" y="1412776"/>
            <a:ext cx="6156325" cy="19389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lnSpc>
                <a:spcPct val="150000"/>
              </a:lnSpc>
            </a:pPr>
            <a:r>
              <a:rPr lang="hu-HU" altLang="hu-HU" sz="2000" i="1" u="sng" dirty="0">
                <a:solidFill>
                  <a:srgbClr val="002060"/>
                </a:solidFill>
                <a:latin typeface="+mn-lt"/>
                <a:cs typeface="Andalus" panose="02020603050405020304" pitchFamily="18" charset="-78"/>
              </a:rPr>
              <a:t>Ejtőcső:</a:t>
            </a:r>
          </a:p>
          <a:p>
            <a:pPr algn="ctr" eaLnBrk="1" hangingPunct="1">
              <a:lnSpc>
                <a:spcPct val="150000"/>
              </a:lnSpc>
            </a:pPr>
            <a:r>
              <a:rPr lang="hu-HU" altLang="hu-HU" sz="2000" i="1" dirty="0">
                <a:solidFill>
                  <a:srgbClr val="002060"/>
                </a:solidFill>
                <a:latin typeface="+mn-lt"/>
                <a:cs typeface="Andalus" panose="02020603050405020304" pitchFamily="18" charset="-78"/>
              </a:rPr>
              <a:t>Légüres térben egyenlő magasságból leejtett különböző tömegű testek egyszerre</a:t>
            </a:r>
          </a:p>
          <a:p>
            <a:pPr algn="ctr" eaLnBrk="1" hangingPunct="1">
              <a:lnSpc>
                <a:spcPct val="150000"/>
              </a:lnSpc>
            </a:pPr>
            <a:r>
              <a:rPr lang="hu-HU" altLang="hu-HU" sz="2000" i="1" dirty="0">
                <a:solidFill>
                  <a:srgbClr val="002060"/>
                </a:solidFill>
                <a:latin typeface="+mn-lt"/>
                <a:cs typeface="Andalus" panose="02020603050405020304" pitchFamily="18" charset="-78"/>
              </a:rPr>
              <a:t>érnek le.</a:t>
            </a:r>
          </a:p>
        </p:txBody>
      </p:sp>
      <p:pic>
        <p:nvPicPr>
          <p:cNvPr id="9220" name="Picture 7" descr="section1-tvl-backto--media-1-quizX5Fid-zbecktonX2D12711799575876X2D18661X2D0-u-becktonX2D12711799575876X2D18661X2D0-z-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997" t="1929" r="26997"/>
          <a:stretch>
            <a:fillRect/>
          </a:stretch>
        </p:blipFill>
        <p:spPr bwMode="auto">
          <a:xfrm>
            <a:off x="6156325" y="188913"/>
            <a:ext cx="2663825" cy="6480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21" name="Text Box 6"/>
          <p:cNvSpPr txBox="1">
            <a:spLocks noChangeArrowheads="1"/>
          </p:cNvSpPr>
          <p:nvPr/>
        </p:nvSpPr>
        <p:spPr bwMode="auto">
          <a:xfrm>
            <a:off x="6084888" y="908050"/>
            <a:ext cx="1439862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hu-HU" altLang="hu-HU" b="1" i="1" dirty="0">
                <a:solidFill>
                  <a:srgbClr val="002060"/>
                </a:solidFill>
                <a:latin typeface="+mn-lt"/>
              </a:rPr>
              <a:t>Levegővel teli</a:t>
            </a:r>
          </a:p>
        </p:txBody>
      </p:sp>
      <p:sp>
        <p:nvSpPr>
          <p:cNvPr id="9222" name="Text Box 7"/>
          <p:cNvSpPr txBox="1">
            <a:spLocks noChangeArrowheads="1"/>
          </p:cNvSpPr>
          <p:nvPr/>
        </p:nvSpPr>
        <p:spPr bwMode="auto">
          <a:xfrm>
            <a:off x="7596336" y="908050"/>
            <a:ext cx="1476375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hu-HU" altLang="hu-HU" b="1" i="1" dirty="0">
                <a:solidFill>
                  <a:srgbClr val="002060"/>
                </a:solidFill>
                <a:latin typeface="+mn-lt"/>
              </a:rPr>
              <a:t>Légmentes</a:t>
            </a:r>
          </a:p>
        </p:txBody>
      </p:sp>
      <p:sp>
        <p:nvSpPr>
          <p:cNvPr id="6" name="Rectangle 4"/>
          <p:cNvSpPr txBox="1">
            <a:spLocks noChangeArrowheads="1"/>
          </p:cNvSpPr>
          <p:nvPr/>
        </p:nvSpPr>
        <p:spPr>
          <a:xfrm>
            <a:off x="521804" y="3537012"/>
            <a:ext cx="5112716" cy="1116124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>
            <a:lvl1pPr algn="ctr" defTabSz="912542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defTabSz="912542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2pPr>
            <a:lvl3pPr algn="ctr" defTabSz="912542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3pPr>
            <a:lvl4pPr algn="ctr" defTabSz="912542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4pPr>
            <a:lvl5pPr algn="ctr" defTabSz="912542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5pPr>
            <a:lvl6pPr marL="441701" algn="ctr" defTabSz="912542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6pPr>
            <a:lvl7pPr marL="883402" algn="ctr" defTabSz="912542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7pPr>
            <a:lvl8pPr marL="1325103" algn="ctr" defTabSz="912542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8pPr>
            <a:lvl9pPr marL="1766804" algn="ctr" defTabSz="912542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lnSpc>
                <a:spcPct val="150000"/>
              </a:lnSpc>
            </a:pPr>
            <a:r>
              <a:rPr lang="hu-HU" altLang="hu-HU" sz="2000" b="1" kern="0" dirty="0">
                <a:solidFill>
                  <a:srgbClr val="FF0000"/>
                </a:solidFill>
                <a:latin typeface="+mn-lt"/>
                <a:cs typeface="Andalus" panose="02020603050405020304" pitchFamily="18" charset="-78"/>
              </a:rPr>
              <a:t>Légüres térben (vákuumban) minden test egyformán esik!</a:t>
            </a:r>
          </a:p>
        </p:txBody>
      </p:sp>
    </p:spTree>
    <p:extLst>
      <p:ext uri="{BB962C8B-B14F-4D97-AF65-F5344CB8AC3E}">
        <p14:creationId xmlns:p14="http://schemas.microsoft.com/office/powerpoint/2010/main" val="3692291834"/>
      </p:ext>
    </p:extLst>
  </p:cSld>
  <p:clrMapOvr>
    <a:masterClrMapping/>
  </p:clrMapOvr>
  <p:transition spd="slow">
    <p:push dir="u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ChangeArrowheads="1"/>
          </p:cNvSpPr>
          <p:nvPr/>
        </p:nvSpPr>
        <p:spPr bwMode="auto">
          <a:xfrm>
            <a:off x="3995613" y="1124744"/>
            <a:ext cx="4968875" cy="51136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hu-HU" altLang="hu-HU" sz="2000" i="1" dirty="0">
                <a:solidFill>
                  <a:srgbClr val="002060"/>
                </a:solidFill>
                <a:cs typeface="Andalus" panose="02020603050405020304" pitchFamily="18" charset="-78"/>
              </a:rPr>
              <a:t>David Scott a Holdon bebizonyítja Galileo Galilei állítását, miszerint a különböző tömegű testek azonos gyorsulással esnek. A légkör nélküli Holdon nem kell a levegő fékező hatásával számolnunk, így az tökéletes helyszín a szabadesés jelenségének a vizsgálatára. Scott egyik kezébe kalapácsot, másikba madártollat vett, majd azonos magasságból leejtette. A két tárgy ugyanakkor ért földet, vagyis „holdat”!!!</a:t>
            </a:r>
          </a:p>
        </p:txBody>
      </p:sp>
      <p:sp>
        <p:nvSpPr>
          <p:cNvPr id="29699" name="WordArt 3"/>
          <p:cNvSpPr>
            <a:spLocks noChangeArrowheads="1" noChangeShapeType="1" noTextEdit="1"/>
          </p:cNvSpPr>
          <p:nvPr/>
        </p:nvSpPr>
        <p:spPr bwMode="auto">
          <a:xfrm>
            <a:off x="2447140" y="518090"/>
            <a:ext cx="3996282" cy="390630"/>
          </a:xfrm>
          <a:prstGeom prst="rect">
            <a:avLst/>
          </a:prstGeom>
        </p:spPr>
        <p:txBody>
          <a:bodyPr wrap="none" fromWordArt="1">
            <a:prstTxWarp prst="textFadeUp">
              <a:avLst>
                <a:gd name="adj" fmla="val 0"/>
              </a:avLst>
            </a:prstTxWarp>
          </a:bodyPr>
          <a:lstStyle/>
          <a:p>
            <a:pPr algn="ctr"/>
            <a:r>
              <a:rPr lang="hu-HU" sz="3600" kern="10" dirty="0">
                <a:ln w="12700">
                  <a:solidFill>
                    <a:schemeClr val="tx1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003E00"/>
                    </a:gs>
                    <a:gs pos="100000">
                      <a:srgbClr val="FFFF00"/>
                    </a:gs>
                  </a:gsLst>
                  <a:lin ang="5400000" scaled="1"/>
                </a:gradFill>
                <a:latin typeface="Arial Black"/>
              </a:rPr>
              <a:t>Scott kísérlete</a:t>
            </a:r>
          </a:p>
        </p:txBody>
      </p:sp>
      <p:pic>
        <p:nvPicPr>
          <p:cNvPr id="29702" name="Picture 6" descr="apollo1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1717695"/>
            <a:ext cx="3456384" cy="44046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9703" name="Rectangle 7"/>
          <p:cNvSpPr>
            <a:spLocks noChangeArrowheads="1"/>
          </p:cNvSpPr>
          <p:nvPr/>
        </p:nvSpPr>
        <p:spPr bwMode="auto">
          <a:xfrm>
            <a:off x="323529" y="1228690"/>
            <a:ext cx="3456384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hu-HU" altLang="hu-HU" sz="2000" b="1" i="1" dirty="0">
                <a:solidFill>
                  <a:srgbClr val="002060"/>
                </a:solidFill>
              </a:rPr>
              <a:t>1971 – Hold – Apolló 15</a:t>
            </a:r>
          </a:p>
        </p:txBody>
      </p:sp>
    </p:spTree>
    <p:extLst>
      <p:ext uri="{BB962C8B-B14F-4D97-AF65-F5344CB8AC3E}">
        <p14:creationId xmlns:p14="http://schemas.microsoft.com/office/powerpoint/2010/main" val="225414576"/>
      </p:ext>
    </p:extLst>
  </p:cSld>
  <p:clrMapOvr>
    <a:masterClrMapping/>
  </p:clrMapOvr>
  <p:transition spd="slow">
    <p:push dir="u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WordArt 2"/>
          <p:cNvSpPr>
            <a:spLocks noChangeArrowheads="1" noChangeShapeType="1" noTextEdit="1"/>
          </p:cNvSpPr>
          <p:nvPr/>
        </p:nvSpPr>
        <p:spPr bwMode="auto">
          <a:xfrm>
            <a:off x="2843809" y="404664"/>
            <a:ext cx="3600400" cy="441687"/>
          </a:xfrm>
          <a:prstGeom prst="rect">
            <a:avLst/>
          </a:prstGeom>
        </p:spPr>
        <p:txBody>
          <a:bodyPr wrap="none" fromWordArt="1">
            <a:prstTxWarp prst="textFadeUp">
              <a:avLst>
                <a:gd name="adj" fmla="val 0"/>
              </a:avLst>
            </a:prstTxWarp>
          </a:bodyPr>
          <a:lstStyle/>
          <a:p>
            <a:pPr algn="ctr"/>
            <a:r>
              <a:rPr lang="hu-HU" sz="3600" kern="10" dirty="0">
                <a:ln w="12700">
                  <a:solidFill>
                    <a:schemeClr val="tx1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003E00"/>
                    </a:gs>
                    <a:gs pos="100000">
                      <a:srgbClr val="FFFF00"/>
                    </a:gs>
                  </a:gsLst>
                  <a:lin ang="5400000" scaled="1"/>
                </a:gradFill>
                <a:latin typeface="Arial Black"/>
              </a:rPr>
              <a:t>Szabadesés</a:t>
            </a:r>
          </a:p>
        </p:txBody>
      </p:sp>
      <p:sp>
        <p:nvSpPr>
          <p:cNvPr id="27655" name="Rectangle 7"/>
          <p:cNvSpPr>
            <a:spLocks noChangeArrowheads="1"/>
          </p:cNvSpPr>
          <p:nvPr/>
        </p:nvSpPr>
        <p:spPr bwMode="auto">
          <a:xfrm>
            <a:off x="991388" y="4365104"/>
            <a:ext cx="7272808" cy="1881990"/>
          </a:xfrm>
          <a:prstGeom prst="rect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 algn="ctr">
              <a:spcBef>
                <a:spcPct val="20000"/>
              </a:spcBef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algn="ctr">
              <a:spcBef>
                <a:spcPct val="20000"/>
              </a:spcBef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algn="ctr">
              <a:spcBef>
                <a:spcPct val="20000"/>
              </a:spcBef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algn="ctr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algn="ctr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algn="ctr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algn="ctr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algn="ctr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algn="ctr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lnSpc>
                <a:spcPct val="150000"/>
              </a:lnSpc>
              <a:spcBef>
                <a:spcPct val="0"/>
              </a:spcBef>
            </a:pPr>
            <a:r>
              <a:rPr lang="hu-HU" altLang="hu-HU" sz="2000" b="1" dirty="0">
                <a:solidFill>
                  <a:srgbClr val="FF0000"/>
                </a:solidFill>
                <a:latin typeface="+mn-lt"/>
              </a:rPr>
              <a:t>A testek olyan esését, amely során csak a gravitációs hatás érvényesül (minden más, a mozgást</a:t>
            </a:r>
          </a:p>
          <a:p>
            <a:pPr>
              <a:lnSpc>
                <a:spcPct val="150000"/>
              </a:lnSpc>
              <a:spcBef>
                <a:spcPct val="0"/>
              </a:spcBef>
            </a:pPr>
            <a:r>
              <a:rPr lang="hu-HU" altLang="hu-HU" sz="2000" b="1" dirty="0">
                <a:solidFill>
                  <a:srgbClr val="FF0000"/>
                </a:solidFill>
                <a:latin typeface="+mn-lt"/>
              </a:rPr>
              <a:t>befolyásoló hatás elhanyagolható),</a:t>
            </a:r>
          </a:p>
          <a:p>
            <a:pPr>
              <a:lnSpc>
                <a:spcPct val="150000"/>
              </a:lnSpc>
              <a:spcBef>
                <a:spcPct val="0"/>
              </a:spcBef>
            </a:pPr>
            <a:r>
              <a:rPr lang="hu-HU" altLang="hu-HU" sz="2000" b="1" u="sng" dirty="0">
                <a:solidFill>
                  <a:srgbClr val="FF0000"/>
                </a:solidFill>
                <a:latin typeface="+mn-lt"/>
              </a:rPr>
              <a:t>szabadesés</a:t>
            </a:r>
            <a:r>
              <a:rPr lang="hu-HU" altLang="hu-HU" sz="2000" b="1" dirty="0">
                <a:solidFill>
                  <a:srgbClr val="FF0000"/>
                </a:solidFill>
                <a:latin typeface="+mn-lt"/>
              </a:rPr>
              <a:t>nek nevezzük.</a:t>
            </a:r>
          </a:p>
        </p:txBody>
      </p:sp>
      <p:pic>
        <p:nvPicPr>
          <p:cNvPr id="6" name="Picture 3" descr="ejtőernyő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03497" y="1196752"/>
            <a:ext cx="4048590" cy="2891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43946234"/>
      </p:ext>
    </p:extLst>
  </p:cSld>
  <p:clrMapOvr>
    <a:masterClrMapping/>
  </p:clrMapOvr>
  <p:transition spd="slow">
    <p:push dir="u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548680"/>
            <a:ext cx="9144000" cy="576063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hu-HU" altLang="hu-HU" sz="2000" dirty="0">
                <a:solidFill>
                  <a:srgbClr val="002060"/>
                </a:solidFill>
                <a:latin typeface="+mn-lt"/>
                <a:cs typeface="Andalus" panose="02020603050405020304" pitchFamily="18" charset="-78"/>
              </a:rPr>
              <a:t>Szabadesés vizsgálata </a:t>
            </a:r>
            <a:r>
              <a:rPr lang="hu-HU" altLang="hu-HU" sz="2000" b="1" dirty="0">
                <a:solidFill>
                  <a:srgbClr val="002060"/>
                </a:solidFill>
                <a:latin typeface="+mn-lt"/>
                <a:cs typeface="Andalus" panose="02020603050405020304" pitchFamily="18" charset="-78"/>
              </a:rPr>
              <a:t>Morelli-féle ejtőzsinór</a:t>
            </a:r>
            <a:r>
              <a:rPr lang="hu-HU" altLang="hu-HU" sz="2000" dirty="0">
                <a:solidFill>
                  <a:srgbClr val="002060"/>
                </a:solidFill>
                <a:latin typeface="+mn-lt"/>
                <a:cs typeface="Andalus" panose="02020603050405020304" pitchFamily="18" charset="-78"/>
              </a:rPr>
              <a:t>ral</a:t>
            </a:r>
          </a:p>
        </p:txBody>
      </p:sp>
      <p:pic>
        <p:nvPicPr>
          <p:cNvPr id="22531" name="Picture 3" descr="ejtőzsinó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59286" y="1340767"/>
            <a:ext cx="4801111" cy="43204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2" name="Téglalap 1"/>
              <p:cNvSpPr/>
              <p:nvPr/>
            </p:nvSpPr>
            <p:spPr>
              <a:xfrm>
                <a:off x="4161623" y="5767117"/>
                <a:ext cx="796436" cy="40709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hu-HU" altLang="hu-HU" sz="2000" b="1" i="1" kern="0" smtClean="0">
                          <a:solidFill>
                            <a:srgbClr val="002060"/>
                          </a:solidFill>
                          <a:latin typeface="Cambria Math"/>
                          <a:ea typeface="+mj-ea"/>
                          <a:cs typeface="Andalus" panose="02020603050405020304" pitchFamily="18" charset="-78"/>
                        </a:rPr>
                        <m:t>𝒔</m:t>
                      </m:r>
                      <m:r>
                        <a:rPr lang="hu-HU" altLang="hu-HU" sz="2000" b="1" i="1" kern="0" smtClean="0">
                          <a:solidFill>
                            <a:srgbClr val="002060"/>
                          </a:solidFill>
                          <a:latin typeface="Cambria Math"/>
                          <a:ea typeface="Cambria Math"/>
                          <a:cs typeface="Andalus" panose="02020603050405020304" pitchFamily="18" charset="-78"/>
                        </a:rPr>
                        <m:t>~</m:t>
                      </m:r>
                      <m:sSup>
                        <m:sSupPr>
                          <m:ctrlPr>
                            <a:rPr lang="hu-HU" altLang="hu-HU" sz="2000" b="1" i="1" kern="0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mbria Math"/>
                              <a:cs typeface="Andalus" panose="02020603050405020304" pitchFamily="18" charset="-78"/>
                            </a:rPr>
                          </m:ctrlPr>
                        </m:sSupPr>
                        <m:e>
                          <m:r>
                            <a:rPr lang="hu-HU" altLang="hu-HU" sz="2000" b="1" i="1" kern="0" smtClean="0">
                              <a:solidFill>
                                <a:srgbClr val="002060"/>
                              </a:solidFill>
                              <a:latin typeface="Cambria Math"/>
                              <a:ea typeface="Cambria Math"/>
                              <a:cs typeface="Andalus" panose="02020603050405020304" pitchFamily="18" charset="-78"/>
                            </a:rPr>
                            <m:t>𝒕</m:t>
                          </m:r>
                        </m:e>
                        <m:sup>
                          <m:r>
                            <a:rPr lang="hu-HU" altLang="hu-HU" sz="2000" b="1" i="1" kern="0" smtClean="0">
                              <a:solidFill>
                                <a:srgbClr val="002060"/>
                              </a:solidFill>
                              <a:latin typeface="Cambria Math"/>
                              <a:ea typeface="Cambria Math"/>
                              <a:cs typeface="Andalus" panose="02020603050405020304" pitchFamily="18" charset="-78"/>
                            </a:rPr>
                            <m:t>𝟐</m:t>
                          </m:r>
                        </m:sup>
                      </m:sSup>
                    </m:oMath>
                  </m:oMathPara>
                </a14:m>
                <a:endParaRPr lang="hu-HU" dirty="0"/>
              </a:p>
            </p:txBody>
          </p:sp>
        </mc:Choice>
        <mc:Fallback xmlns="">
          <p:sp>
            <p:nvSpPr>
              <p:cNvPr id="2" name="Téglalap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61623" y="5767117"/>
                <a:ext cx="796436" cy="407099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717548540"/>
      </p:ext>
    </p:extLst>
  </p:cSld>
  <p:clrMapOvr>
    <a:masterClrMapping/>
  </p:clrMapOvr>
  <p:transition spd="slow">
    <p:push dir="u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82" name="Rectangle 10"/>
          <p:cNvSpPr>
            <a:spLocks noChangeArrowheads="1"/>
          </p:cNvSpPr>
          <p:nvPr/>
        </p:nvSpPr>
        <p:spPr bwMode="auto">
          <a:xfrm>
            <a:off x="3635896" y="2708920"/>
            <a:ext cx="2446982" cy="900113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hu-HU"/>
          </a:p>
        </p:txBody>
      </p:sp>
      <p:sp>
        <p:nvSpPr>
          <p:cNvPr id="28677" name="Rectangle 5"/>
          <p:cNvSpPr>
            <a:spLocks noChangeArrowheads="1"/>
          </p:cNvSpPr>
          <p:nvPr/>
        </p:nvSpPr>
        <p:spPr bwMode="auto">
          <a:xfrm>
            <a:off x="467544" y="764704"/>
            <a:ext cx="8208912" cy="5170646"/>
          </a:xfrm>
          <a:prstGeom prst="rect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 algn="ctr">
              <a:spcBef>
                <a:spcPct val="20000"/>
              </a:spcBef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algn="ctr">
              <a:spcBef>
                <a:spcPct val="20000"/>
              </a:spcBef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algn="ctr">
              <a:spcBef>
                <a:spcPct val="20000"/>
              </a:spcBef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algn="ctr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algn="ctr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algn="ctr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algn="ctr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algn="ctr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algn="ctr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lnSpc>
                <a:spcPct val="150000"/>
              </a:lnSpc>
              <a:spcBef>
                <a:spcPct val="0"/>
              </a:spcBef>
            </a:pPr>
            <a:r>
              <a:rPr lang="hu-HU" altLang="hu-HU" sz="2000" b="1" dirty="0">
                <a:solidFill>
                  <a:srgbClr val="FF0000"/>
                </a:solidFill>
                <a:latin typeface="+mn-lt"/>
                <a:cs typeface="Andalus" panose="02020603050405020304" pitchFamily="18" charset="-78"/>
              </a:rPr>
              <a:t>A szabadesés </a:t>
            </a:r>
            <a:r>
              <a:rPr lang="hu-HU" altLang="hu-HU" sz="2000" b="1" u="sng" dirty="0">
                <a:solidFill>
                  <a:srgbClr val="FF0000"/>
                </a:solidFill>
                <a:latin typeface="+mn-lt"/>
                <a:cs typeface="Andalus" panose="02020603050405020304" pitchFamily="18" charset="-78"/>
              </a:rPr>
              <a:t>egyenes vonalú, egyenletesen változó mozgás, </a:t>
            </a:r>
            <a:r>
              <a:rPr lang="hu-HU" altLang="hu-HU" sz="2000" b="1" dirty="0">
                <a:solidFill>
                  <a:srgbClr val="FF0000"/>
                </a:solidFill>
                <a:latin typeface="+mn-lt"/>
                <a:cs typeface="Andalus" panose="02020603050405020304" pitchFamily="18" charset="-78"/>
              </a:rPr>
              <a:t>melynek gyorsulása a testtől független állandó érték.</a:t>
            </a:r>
          </a:p>
          <a:p>
            <a:pPr>
              <a:lnSpc>
                <a:spcPct val="150000"/>
              </a:lnSpc>
              <a:spcBef>
                <a:spcPct val="0"/>
              </a:spcBef>
            </a:pPr>
            <a:r>
              <a:rPr lang="hu-HU" altLang="hu-HU" sz="2000" b="1" dirty="0">
                <a:solidFill>
                  <a:srgbClr val="FF0000"/>
                </a:solidFill>
                <a:latin typeface="+mn-lt"/>
                <a:cs typeface="Andalus" panose="02020603050405020304" pitchFamily="18" charset="-78"/>
              </a:rPr>
              <a:t>Ez a </a:t>
            </a:r>
            <a:r>
              <a:rPr lang="hu-HU" altLang="hu-HU" sz="2000" b="1" u="sng" dirty="0">
                <a:solidFill>
                  <a:srgbClr val="FF0000"/>
                </a:solidFill>
                <a:latin typeface="+mn-lt"/>
                <a:cs typeface="Andalus" panose="02020603050405020304" pitchFamily="18" charset="-78"/>
              </a:rPr>
              <a:t>gravitációs (nehézségi) gyorsulás,</a:t>
            </a:r>
          </a:p>
          <a:p>
            <a:pPr>
              <a:lnSpc>
                <a:spcPct val="150000"/>
              </a:lnSpc>
              <a:spcBef>
                <a:spcPct val="0"/>
              </a:spcBef>
            </a:pPr>
            <a:r>
              <a:rPr lang="hu-HU" altLang="hu-HU" sz="2000" b="1" dirty="0">
                <a:solidFill>
                  <a:srgbClr val="FF0000"/>
                </a:solidFill>
                <a:latin typeface="+mn-lt"/>
                <a:cs typeface="Andalus" panose="02020603050405020304" pitchFamily="18" charset="-78"/>
              </a:rPr>
              <a:t>melynek jele és értéke:</a:t>
            </a:r>
          </a:p>
          <a:p>
            <a:pPr>
              <a:lnSpc>
                <a:spcPct val="150000"/>
              </a:lnSpc>
              <a:spcBef>
                <a:spcPct val="0"/>
              </a:spcBef>
            </a:pPr>
            <a:endParaRPr lang="hu-HU" altLang="hu-HU" sz="2000" b="1" dirty="0">
              <a:solidFill>
                <a:srgbClr val="FF0000"/>
              </a:solidFill>
              <a:latin typeface="+mn-lt"/>
            </a:endParaRPr>
          </a:p>
          <a:p>
            <a:pPr>
              <a:lnSpc>
                <a:spcPct val="150000"/>
              </a:lnSpc>
              <a:spcBef>
                <a:spcPct val="0"/>
              </a:spcBef>
            </a:pPr>
            <a:br>
              <a:rPr lang="hu-HU" altLang="hu-HU" sz="2000" b="1" dirty="0">
                <a:solidFill>
                  <a:srgbClr val="FF0000"/>
                </a:solidFill>
                <a:latin typeface="+mn-lt"/>
              </a:rPr>
            </a:br>
            <a:r>
              <a:rPr lang="hu-HU" altLang="hu-HU" sz="2000" b="1" dirty="0">
                <a:solidFill>
                  <a:srgbClr val="002060"/>
                </a:solidFill>
                <a:latin typeface="+mn-lt"/>
                <a:cs typeface="Andalus" panose="02020603050405020304" pitchFamily="18" charset="-78"/>
              </a:rPr>
              <a:t>A gravitációs gyorsulás függ a tengerszint feletti</a:t>
            </a:r>
          </a:p>
          <a:p>
            <a:pPr>
              <a:lnSpc>
                <a:spcPct val="150000"/>
              </a:lnSpc>
              <a:spcBef>
                <a:spcPct val="0"/>
              </a:spcBef>
            </a:pPr>
            <a:r>
              <a:rPr lang="hu-HU" altLang="hu-HU" sz="2000" b="1" dirty="0">
                <a:solidFill>
                  <a:srgbClr val="002060"/>
                </a:solidFill>
                <a:latin typeface="+mn-lt"/>
                <a:cs typeface="Andalus" panose="02020603050405020304" pitchFamily="18" charset="-78"/>
              </a:rPr>
              <a:t>magasságtól és a földrajzi szélességtől.</a:t>
            </a:r>
          </a:p>
          <a:p>
            <a:pPr>
              <a:lnSpc>
                <a:spcPct val="150000"/>
              </a:lnSpc>
              <a:spcBef>
                <a:spcPct val="0"/>
              </a:spcBef>
            </a:pPr>
            <a:r>
              <a:rPr lang="hu-HU" altLang="hu-HU" sz="2000" b="1" dirty="0">
                <a:solidFill>
                  <a:srgbClr val="002060"/>
                </a:solidFill>
                <a:latin typeface="+mn-lt"/>
                <a:cs typeface="Andalus" panose="02020603050405020304" pitchFamily="18" charset="-78"/>
              </a:rPr>
              <a:t>Az Egyenlítőn: 9,78 m/s</a:t>
            </a:r>
            <a:r>
              <a:rPr lang="hu-HU" altLang="hu-HU" sz="2000" b="1" baseline="30000" dirty="0">
                <a:solidFill>
                  <a:srgbClr val="002060"/>
                </a:solidFill>
                <a:latin typeface="+mn-lt"/>
                <a:cs typeface="Andalus" panose="02020603050405020304" pitchFamily="18" charset="-78"/>
              </a:rPr>
              <a:t>2</a:t>
            </a:r>
            <a:endParaRPr lang="hu-HU" altLang="hu-HU" sz="2000" b="1" dirty="0">
              <a:solidFill>
                <a:srgbClr val="002060"/>
              </a:solidFill>
              <a:latin typeface="+mn-lt"/>
              <a:cs typeface="Andalus" panose="02020603050405020304" pitchFamily="18" charset="-78"/>
            </a:endParaRPr>
          </a:p>
          <a:p>
            <a:pPr>
              <a:lnSpc>
                <a:spcPct val="150000"/>
              </a:lnSpc>
              <a:spcBef>
                <a:spcPct val="0"/>
              </a:spcBef>
            </a:pPr>
            <a:r>
              <a:rPr lang="hu-HU" altLang="hu-HU" sz="2000" b="1" dirty="0">
                <a:solidFill>
                  <a:srgbClr val="002060"/>
                </a:solidFill>
                <a:latin typeface="+mn-lt"/>
                <a:cs typeface="Andalus" panose="02020603050405020304" pitchFamily="18" charset="-78"/>
              </a:rPr>
              <a:t>A Föld sarkain: 9,83 m/s</a:t>
            </a:r>
            <a:r>
              <a:rPr lang="hu-HU" altLang="hu-HU" sz="2000" b="1" baseline="30000" dirty="0">
                <a:solidFill>
                  <a:srgbClr val="002060"/>
                </a:solidFill>
                <a:latin typeface="+mn-lt"/>
                <a:cs typeface="Andalus" panose="02020603050405020304" pitchFamily="18" charset="-78"/>
              </a:rPr>
              <a:t>2</a:t>
            </a:r>
            <a:endParaRPr lang="hu-HU" altLang="hu-HU" sz="2000" b="1" dirty="0">
              <a:solidFill>
                <a:srgbClr val="002060"/>
              </a:solidFill>
              <a:latin typeface="+mn-lt"/>
              <a:cs typeface="Andalus" panose="02020603050405020304" pitchFamily="18" charset="-78"/>
            </a:endParaRPr>
          </a:p>
          <a:p>
            <a:pPr>
              <a:lnSpc>
                <a:spcPct val="150000"/>
              </a:lnSpc>
              <a:spcBef>
                <a:spcPct val="0"/>
              </a:spcBef>
            </a:pPr>
            <a:r>
              <a:rPr lang="hu-HU" altLang="hu-HU" sz="2000" b="1" dirty="0">
                <a:solidFill>
                  <a:srgbClr val="002060"/>
                </a:solidFill>
                <a:latin typeface="+mn-lt"/>
                <a:cs typeface="Andalus" panose="02020603050405020304" pitchFamily="18" charset="-78"/>
              </a:rPr>
              <a:t>A Holdon: 1,6 m/s</a:t>
            </a:r>
            <a:r>
              <a:rPr lang="hu-HU" altLang="hu-HU" sz="2000" b="1" baseline="30000" dirty="0">
                <a:solidFill>
                  <a:srgbClr val="002060"/>
                </a:solidFill>
                <a:latin typeface="+mn-lt"/>
                <a:cs typeface="Andalus" panose="02020603050405020304" pitchFamily="18" charset="-78"/>
              </a:rPr>
              <a:t>2</a:t>
            </a:r>
            <a:endParaRPr lang="hu-HU" altLang="hu-HU" sz="2000" b="1" dirty="0">
              <a:solidFill>
                <a:srgbClr val="002060"/>
              </a:solidFill>
              <a:latin typeface="+mn-lt"/>
              <a:cs typeface="Andalus" panose="02020603050405020304" pitchFamily="18" charset="-78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Szövegdoboz 4"/>
              <p:cNvSpPr txBox="1"/>
              <p:nvPr/>
            </p:nvSpPr>
            <p:spPr>
              <a:xfrm>
                <a:off x="3286039" y="2805175"/>
                <a:ext cx="2571922" cy="623825"/>
              </a:xfrm>
              <a:prstGeom prst="rect">
                <a:avLst/>
              </a:prstGeom>
              <a:solidFill>
                <a:srgbClr val="FFFF00"/>
              </a:solidFill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hu-HU" sz="2000" b="1" i="0" smtClean="0">
                          <a:solidFill>
                            <a:srgbClr val="FF0000"/>
                          </a:solidFill>
                          <a:latin typeface="Cambria Math"/>
                        </a:rPr>
                        <m:t>𝐠</m:t>
                      </m:r>
                      <m:r>
                        <a:rPr lang="hu-HU" sz="2000" b="1" i="0">
                          <a:solidFill>
                            <a:srgbClr val="FF0000"/>
                          </a:solidFill>
                          <a:latin typeface="Cambria Math"/>
                        </a:rPr>
                        <m:t>=</m:t>
                      </m:r>
                      <m:r>
                        <a:rPr lang="hu-HU" sz="2000" b="1" i="0" smtClean="0">
                          <a:solidFill>
                            <a:srgbClr val="FF0000"/>
                          </a:solidFill>
                          <a:latin typeface="Cambria Math"/>
                        </a:rPr>
                        <m:t>𝟗</m:t>
                      </m:r>
                      <m:r>
                        <a:rPr lang="hu-HU" sz="2000" b="1" i="0" smtClean="0">
                          <a:solidFill>
                            <a:srgbClr val="FF0000"/>
                          </a:solidFill>
                          <a:latin typeface="Cambria Math"/>
                        </a:rPr>
                        <m:t>,</m:t>
                      </m:r>
                      <m:r>
                        <a:rPr lang="hu-HU" sz="2000" b="1" i="0" smtClean="0">
                          <a:solidFill>
                            <a:srgbClr val="FF0000"/>
                          </a:solidFill>
                          <a:latin typeface="Cambria Math"/>
                        </a:rPr>
                        <m:t>𝟖𝟏</m:t>
                      </m:r>
                      <m:r>
                        <a:rPr lang="hu-HU" sz="2000" b="1" i="0" smtClean="0">
                          <a:solidFill>
                            <a:srgbClr val="FF0000"/>
                          </a:solidFill>
                          <a:latin typeface="Cambria Math"/>
                        </a:rPr>
                        <m:t> </m:t>
                      </m:r>
                      <m:f>
                        <m:fPr>
                          <m:ctrlPr>
                            <a:rPr lang="hu-HU" sz="20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hu-HU" sz="2000" b="1" i="0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𝐦</m:t>
                          </m:r>
                        </m:num>
                        <m:den>
                          <m:sSup>
                            <m:sSupPr>
                              <m:ctrlPr>
                                <a:rPr lang="hu-HU" sz="2000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hu-HU" sz="2000" b="1" i="0" smtClean="0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𝐬</m:t>
                              </m:r>
                            </m:e>
                            <m:sup>
                              <m:r>
                                <a:rPr lang="hu-HU" sz="2000" b="1" i="0" smtClean="0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𝟐</m:t>
                              </m:r>
                            </m:sup>
                          </m:sSup>
                        </m:den>
                      </m:f>
                      <m:r>
                        <a:rPr lang="hu-HU" sz="2000" b="1" i="0" smtClean="0">
                          <a:solidFill>
                            <a:srgbClr val="FF0000"/>
                          </a:solidFill>
                          <a:latin typeface="Cambria Math"/>
                          <a:ea typeface="Cambria Math"/>
                        </a:rPr>
                        <m:t>≈</m:t>
                      </m:r>
                      <m:r>
                        <a:rPr lang="hu-HU" sz="2000" b="1" i="0" smtClean="0">
                          <a:solidFill>
                            <a:srgbClr val="FF0000"/>
                          </a:solidFill>
                          <a:latin typeface="Cambria Math"/>
                          <a:ea typeface="Cambria Math"/>
                        </a:rPr>
                        <m:t>𝟏𝟎</m:t>
                      </m:r>
                      <m:f>
                        <m:fPr>
                          <m:ctrlPr>
                            <a:rPr lang="hu-HU" sz="20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fPr>
                        <m:num>
                          <m:r>
                            <a:rPr lang="hu-HU" sz="2000" b="1" i="0" smtClean="0">
                              <a:solidFill>
                                <a:srgbClr val="FF0000"/>
                              </a:solidFill>
                              <a:latin typeface="Cambria Math"/>
                              <a:ea typeface="Cambria Math"/>
                            </a:rPr>
                            <m:t>𝐦</m:t>
                          </m:r>
                        </m:num>
                        <m:den>
                          <m:sSup>
                            <m:sSupPr>
                              <m:ctrlPr>
                                <a:rPr lang="hu-HU" sz="2000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sSupPr>
                            <m:e>
                              <m:r>
                                <a:rPr lang="hu-HU" sz="2000" b="1" i="0" smtClean="0">
                                  <a:solidFill>
                                    <a:srgbClr val="FF0000"/>
                                  </a:solidFill>
                                  <a:latin typeface="Cambria Math"/>
                                  <a:ea typeface="Cambria Math"/>
                                </a:rPr>
                                <m:t>𝐬</m:t>
                              </m:r>
                            </m:e>
                            <m:sup>
                              <m:r>
                                <a:rPr lang="hu-HU" sz="2000" b="1" i="0" smtClean="0">
                                  <a:solidFill>
                                    <a:srgbClr val="FF0000"/>
                                  </a:solidFill>
                                  <a:latin typeface="Cambria Math"/>
                                  <a:ea typeface="Cambria Math"/>
                                </a:rPr>
                                <m:t>𝟐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hu-HU" sz="2000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5" name="Szövegdoboz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86039" y="2805175"/>
                <a:ext cx="2571922" cy="623825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243777147"/>
      </p:ext>
    </p:extLst>
  </p:cSld>
  <p:clrMapOvr>
    <a:masterClrMapping/>
  </p:clrMapOvr>
  <p:transition spd="slow">
    <p:push dir="u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8" name="Szövegdoboz 7"/>
              <p:cNvSpPr txBox="1"/>
              <p:nvPr/>
            </p:nvSpPr>
            <p:spPr>
              <a:xfrm>
                <a:off x="3755492" y="3738081"/>
                <a:ext cx="1619931" cy="523220"/>
              </a:xfrm>
              <a:prstGeom prst="rect">
                <a:avLst/>
              </a:prstGeom>
              <a:solidFill>
                <a:srgbClr val="FFFF00"/>
              </a:solidFill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hu-HU" sz="28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hu-HU" sz="2800" b="1" i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𝐯</m:t>
                          </m:r>
                        </m:e>
                        <m:sub>
                          <m:r>
                            <a:rPr lang="hu-HU" sz="2800" b="1" i="0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𝐭</m:t>
                          </m:r>
                        </m:sub>
                      </m:sSub>
                      <m:r>
                        <a:rPr lang="hu-HU" sz="2800" b="1" i="0">
                          <a:solidFill>
                            <a:srgbClr val="FF0000"/>
                          </a:solidFill>
                          <a:latin typeface="Cambria Math"/>
                        </a:rPr>
                        <m:t>=</m:t>
                      </m:r>
                      <m:r>
                        <a:rPr lang="hu-HU" sz="2800" b="1" i="0" smtClean="0">
                          <a:solidFill>
                            <a:srgbClr val="FF0000"/>
                          </a:solidFill>
                          <a:latin typeface="Cambria Math"/>
                        </a:rPr>
                        <m:t>𝐠</m:t>
                      </m:r>
                      <m:r>
                        <a:rPr lang="hu-HU" sz="2800" b="1" i="0">
                          <a:solidFill>
                            <a:srgbClr val="FF0000"/>
                          </a:solidFill>
                          <a:latin typeface="Cambria Math"/>
                          <a:ea typeface="Cambria Math"/>
                        </a:rPr>
                        <m:t>∙</m:t>
                      </m:r>
                      <m:r>
                        <a:rPr lang="hu-HU" sz="2800" b="1" i="0">
                          <a:solidFill>
                            <a:srgbClr val="FF0000"/>
                          </a:solidFill>
                          <a:latin typeface="Cambria Math"/>
                          <a:ea typeface="Cambria Math"/>
                        </a:rPr>
                        <m:t>𝐭</m:t>
                      </m:r>
                    </m:oMath>
                  </m:oMathPara>
                </a14:m>
                <a:endParaRPr lang="hu-HU" sz="2800" b="1" dirty="0">
                  <a:solidFill>
                    <a:srgbClr val="FF0000"/>
                  </a:solidFill>
                </a:endParaRPr>
              </a:p>
            </p:txBody>
          </p:sp>
        </mc:Choice>
        <mc:Fallback>
          <p:sp>
            <p:nvSpPr>
              <p:cNvPr id="8" name="Szövegdoboz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55492" y="3738081"/>
                <a:ext cx="1619931" cy="523220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9" name="Szövegdoboz 8"/>
              <p:cNvSpPr txBox="1"/>
              <p:nvPr/>
            </p:nvSpPr>
            <p:spPr>
              <a:xfrm>
                <a:off x="3369039" y="4611662"/>
                <a:ext cx="2392835" cy="833562"/>
              </a:xfrm>
              <a:prstGeom prst="rect">
                <a:avLst/>
              </a:prstGeom>
              <a:solidFill>
                <a:srgbClr val="FFFF00"/>
              </a:solidFill>
            </p:spPr>
            <p:txBody>
              <a:bodyPr wrap="none" rtlCol="0">
                <a:spAutoFit/>
              </a:bodyPr>
              <a:lstStyle/>
              <a:p>
                <a:pPr lvl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hu-HU" sz="2800" b="1" i="0" smtClean="0">
                          <a:solidFill>
                            <a:srgbClr val="FF0000"/>
                          </a:solidFill>
                          <a:latin typeface="Cambria Math"/>
                        </a:rPr>
                        <m:t>𝐬</m:t>
                      </m:r>
                      <m:r>
                        <a:rPr lang="hu-HU" sz="2800" b="1" i="0" smtClean="0">
                          <a:solidFill>
                            <a:srgbClr val="FF0000"/>
                          </a:solidFill>
                          <a:latin typeface="Cambria Math"/>
                        </a:rPr>
                        <m:t>=</m:t>
                      </m:r>
                      <m:r>
                        <a:rPr lang="hu-HU" sz="2800" b="1" i="0" smtClean="0">
                          <a:solidFill>
                            <a:srgbClr val="FF0000"/>
                          </a:solidFill>
                          <a:latin typeface="Cambria Math"/>
                        </a:rPr>
                        <m:t>𝐡</m:t>
                      </m:r>
                      <m:r>
                        <a:rPr lang="hu-HU" sz="2800" b="1" i="0" smtClean="0">
                          <a:solidFill>
                            <a:srgbClr val="FF0000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hu-HU" sz="28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hu-HU" sz="2800" b="1" i="0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𝐠</m:t>
                          </m:r>
                        </m:num>
                        <m:den>
                          <m:r>
                            <a:rPr lang="hu-HU" sz="2800" b="1" i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𝟐</m:t>
                          </m:r>
                        </m:den>
                      </m:f>
                      <m:r>
                        <a:rPr lang="hu-HU" sz="2800" b="1" i="0">
                          <a:solidFill>
                            <a:srgbClr val="FF0000"/>
                          </a:solidFill>
                          <a:latin typeface="Cambria Math"/>
                          <a:ea typeface="Cambria Math"/>
                        </a:rPr>
                        <m:t>∙</m:t>
                      </m:r>
                      <m:sSup>
                        <m:sSupPr>
                          <m:ctrlPr>
                            <a:rPr lang="hu-HU" sz="28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sSupPr>
                        <m:e>
                          <m:r>
                            <a:rPr lang="hu-HU" sz="2800" b="1" i="0">
                              <a:solidFill>
                                <a:srgbClr val="FF0000"/>
                              </a:solidFill>
                              <a:latin typeface="Cambria Math"/>
                              <a:ea typeface="Cambria Math"/>
                            </a:rPr>
                            <m:t>𝐭</m:t>
                          </m:r>
                        </m:e>
                        <m:sup>
                          <m:r>
                            <a:rPr lang="hu-HU" sz="2800" b="1" i="0">
                              <a:solidFill>
                                <a:srgbClr val="FF0000"/>
                              </a:solidFill>
                              <a:latin typeface="Cambria Math"/>
                              <a:ea typeface="Cambria Math"/>
                            </a:rPr>
                            <m:t>𝟐</m:t>
                          </m:r>
                        </m:sup>
                      </m:sSup>
                    </m:oMath>
                  </m:oMathPara>
                </a14:m>
                <a:endParaRPr lang="hu-HU" sz="2800" b="1" dirty="0">
                  <a:solidFill>
                    <a:srgbClr val="FF0000"/>
                  </a:solidFill>
                </a:endParaRPr>
              </a:p>
            </p:txBody>
          </p:sp>
        </mc:Choice>
        <mc:Fallback>
          <p:sp>
            <p:nvSpPr>
              <p:cNvPr id="9" name="Szövegdoboz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69039" y="4611662"/>
                <a:ext cx="2392835" cy="833562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Cím 1"/>
          <p:cNvSpPr txBox="1">
            <a:spLocks/>
          </p:cNvSpPr>
          <p:nvPr/>
        </p:nvSpPr>
        <p:spPr>
          <a:xfrm>
            <a:off x="345055" y="764704"/>
            <a:ext cx="8453889" cy="2091816"/>
          </a:xfrm>
          <a:prstGeom prst="rect">
            <a:avLst/>
          </a:prstGeom>
        </p:spPr>
        <p:txBody>
          <a:bodyPr>
            <a:normAutofit fontScale="67500" lnSpcReduction="200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2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hu-HU" b="1" i="1" dirty="0">
                <a:solidFill>
                  <a:srgbClr val="C00000"/>
                </a:solidFill>
              </a:rPr>
              <a:t>Legszűkebb értelemben az a szabadesés, ha a földfelszín közelében, nyugalmi állapotból elengedünk egy testet, és a test függőleges egyenes mentén leesik.</a:t>
            </a:r>
          </a:p>
          <a:p>
            <a:pPr algn="ctr"/>
            <a:endParaRPr lang="hu-HU" b="1" i="1" dirty="0">
              <a:solidFill>
                <a:srgbClr val="002060"/>
              </a:solidFill>
            </a:endParaRPr>
          </a:p>
          <a:p>
            <a:pPr algn="ctr"/>
            <a:r>
              <a:rPr lang="hu-HU" b="1" i="1" dirty="0">
                <a:solidFill>
                  <a:srgbClr val="002060"/>
                </a:solidFill>
              </a:rPr>
              <a:t>A pillanatnyi sebesség és a megtett út</a:t>
            </a:r>
            <a:br>
              <a:rPr lang="hu-HU" b="1" i="1" dirty="0">
                <a:solidFill>
                  <a:srgbClr val="002060"/>
                </a:solidFill>
              </a:rPr>
            </a:br>
            <a:r>
              <a:rPr lang="hu-HU" b="1" i="1" dirty="0">
                <a:solidFill>
                  <a:srgbClr val="002060"/>
                </a:solidFill>
              </a:rPr>
              <a:t>kiszámítása </a:t>
            </a:r>
            <a:r>
              <a:rPr lang="hu-HU" b="1" i="1" dirty="0">
                <a:solidFill>
                  <a:srgbClr val="FF0000"/>
                </a:solidFill>
              </a:rPr>
              <a:t>v</a:t>
            </a:r>
            <a:r>
              <a:rPr lang="hu-HU" b="1" i="1" baseline="-25000" dirty="0">
                <a:solidFill>
                  <a:srgbClr val="FF0000"/>
                </a:solidFill>
              </a:rPr>
              <a:t>0</a:t>
            </a:r>
            <a:r>
              <a:rPr lang="hu-HU" b="1" i="1" dirty="0">
                <a:solidFill>
                  <a:srgbClr val="FF0000"/>
                </a:solidFill>
              </a:rPr>
              <a:t> = 0 m/s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" name="Téglalap 3"/>
              <p:cNvSpPr/>
              <p:nvPr/>
            </p:nvSpPr>
            <p:spPr>
              <a:xfrm>
                <a:off x="-6540" y="2884874"/>
                <a:ext cx="9143997" cy="40011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/>
                <a14:m>
                  <m:oMath xmlns:m="http://schemas.openxmlformats.org/officeDocument/2006/math">
                    <m:r>
                      <a:rPr lang="hu-HU" sz="2000" b="0" i="1" smtClean="0">
                        <a:solidFill>
                          <a:srgbClr val="002060"/>
                        </a:solidFill>
                        <a:latin typeface="Cambria Math"/>
                        <a:cs typeface="Andalus" panose="02020603050405020304" pitchFamily="18" charset="-78"/>
                      </a:rPr>
                      <m:t>𝑎</m:t>
                    </m:r>
                    <m:r>
                      <a:rPr lang="hu-HU" sz="2000" b="0" i="1" smtClean="0">
                        <a:solidFill>
                          <a:srgbClr val="002060"/>
                        </a:solidFill>
                        <a:latin typeface="Cambria Math"/>
                        <a:cs typeface="Andalus" panose="02020603050405020304" pitchFamily="18" charset="-78"/>
                      </a:rPr>
                      <m:t>=</m:t>
                    </m:r>
                    <m:r>
                      <m:rPr>
                        <m:sty m:val="p"/>
                      </m:rPr>
                      <a:rPr lang="hu-HU" sz="2000" b="0" i="0" smtClean="0">
                        <a:solidFill>
                          <a:srgbClr val="002060"/>
                        </a:solidFill>
                        <a:latin typeface="Cambria Math"/>
                        <a:cs typeface="Andalus" panose="02020603050405020304" pitchFamily="18" charset="-78"/>
                      </a:rPr>
                      <m:t>g</m:t>
                    </m:r>
                  </m:oMath>
                </a14:m>
                <a:r>
                  <a:rPr lang="hu-HU" sz="2000" dirty="0">
                    <a:solidFill>
                      <a:srgbClr val="002060"/>
                    </a:solidFill>
                    <a:cs typeface="Andalus" panose="02020603050405020304" pitchFamily="18" charset="-78"/>
                  </a:rPr>
                  <a:t> helyettesítést alkalmazva:</a:t>
                </a:r>
                <a:endParaRPr lang="hu-HU" dirty="0"/>
              </a:p>
            </p:txBody>
          </p:sp>
        </mc:Choice>
        <mc:Fallback>
          <p:sp>
            <p:nvSpPr>
              <p:cNvPr id="4" name="Téglalap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-6540" y="2884874"/>
                <a:ext cx="9143997" cy="400110"/>
              </a:xfrm>
              <a:prstGeom prst="rect">
                <a:avLst/>
              </a:prstGeom>
              <a:blipFill>
                <a:blip r:embed="rId4"/>
                <a:stretch>
                  <a:fillRect t="-6061" b="-27273"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670296766"/>
      </p:ext>
    </p:extLst>
  </p:cSld>
  <p:clrMapOvr>
    <a:masterClrMapping/>
  </p:clrMapOvr>
  <p:transition spd="slow">
    <p:push dir="u"/>
  </p:transition>
</p:sld>
</file>

<file path=ppt/theme/theme1.xml><?xml version="1.0" encoding="utf-8"?>
<a:theme xmlns:a="http://schemas.openxmlformats.org/drawingml/2006/main" name="Alapértelmezett terv">
  <a:themeElements>
    <a:clrScheme name="Alapértelmezett terv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Alapértelmezett terv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445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hu-HU" sz="19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cs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445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hu-HU" sz="19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cs typeface="Arial" pitchFamily="34" charset="0"/>
          </a:defRPr>
        </a:defPPr>
      </a:lstStyle>
    </a:lnDef>
  </a:objectDefaults>
  <a:extraClrSchemeLst>
    <a:extraClrScheme>
      <a:clrScheme name="Alapértelmezett terv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lapértelmezett terv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lapértelmezett terv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lapértelmezett terv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lapértelmezett terv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lapértelmezett terv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lapértelmezett terv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lapértelmezett terv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lapértelmezett terv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lapértelmezett terv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lapértelmezett terv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lapértelmezett terv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402</TotalTime>
  <Words>453</Words>
  <Application>Microsoft Office PowerPoint</Application>
  <PresentationFormat>Diavetítés a képernyőre (4:3 oldalarány)</PresentationFormat>
  <Paragraphs>58</Paragraphs>
  <Slides>12</Slides>
  <Notes>0</Notes>
  <HiddenSlides>0</HiddenSlides>
  <MMClips>0</MMClips>
  <ScaleCrop>false</ScaleCrop>
  <HeadingPairs>
    <vt:vector size="8" baseType="variant">
      <vt:variant>
        <vt:lpstr>Használt betűtípusok</vt:lpstr>
      </vt:variant>
      <vt:variant>
        <vt:i4>6</vt:i4>
      </vt:variant>
      <vt:variant>
        <vt:lpstr>Téma</vt:lpstr>
      </vt:variant>
      <vt:variant>
        <vt:i4>1</vt:i4>
      </vt:variant>
      <vt:variant>
        <vt:lpstr>Beágyazott OLE kiszolgálók</vt:lpstr>
      </vt:variant>
      <vt:variant>
        <vt:i4>2</vt:i4>
      </vt:variant>
      <vt:variant>
        <vt:lpstr>Diacímek</vt:lpstr>
      </vt:variant>
      <vt:variant>
        <vt:i4>12</vt:i4>
      </vt:variant>
    </vt:vector>
  </HeadingPairs>
  <TitlesOfParts>
    <vt:vector size="21" baseType="lpstr">
      <vt:lpstr>Andalus</vt:lpstr>
      <vt:lpstr>Arial</vt:lpstr>
      <vt:lpstr>Arial Black</vt:lpstr>
      <vt:lpstr>Calibri</vt:lpstr>
      <vt:lpstr>Cambria Math</vt:lpstr>
      <vt:lpstr>Matura MT Script Capitals</vt:lpstr>
      <vt:lpstr>Alapértelmezett terv</vt:lpstr>
      <vt:lpstr>Image</vt:lpstr>
      <vt:lpstr>Egyenlet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Szabadesés vizsgálata Morelli-féle ejtőzsinórral</vt:lpstr>
      <vt:lpstr>PowerPoint-bemutató</vt:lpstr>
      <vt:lpstr>PowerPoint-bemutató</vt:lpstr>
      <vt:lpstr>PowerPoint-bemutató</vt:lpstr>
      <vt:lpstr>PowerPoint-bemutató</vt:lpstr>
      <vt:lpstr>PowerPoint-bemutató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bemutató</dc:title>
  <dc:creator>bf</dc:creator>
  <cp:lastModifiedBy>Ferenc Budai</cp:lastModifiedBy>
  <cp:revision>36</cp:revision>
  <dcterms:created xsi:type="dcterms:W3CDTF">2014-10-16T17:00:47Z</dcterms:created>
  <dcterms:modified xsi:type="dcterms:W3CDTF">2023-07-08T09:11:42Z</dcterms:modified>
</cp:coreProperties>
</file>