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77" r:id="rId3"/>
    <p:sldId id="275" r:id="rId4"/>
    <p:sldId id="276" r:id="rId5"/>
    <p:sldId id="297" r:id="rId6"/>
    <p:sldId id="295" r:id="rId7"/>
    <p:sldId id="290" r:id="rId8"/>
    <p:sldId id="301" r:id="rId9"/>
    <p:sldId id="296" r:id="rId10"/>
    <p:sldId id="299" r:id="rId11"/>
    <p:sldId id="298" r:id="rId12"/>
    <p:sldId id="274" r:id="rId1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C87D2-3864-400C-83BB-68873FB693F5}" type="datetimeFigureOut">
              <a:rPr lang="hu-HU" smtClean="0"/>
              <a:t>2023. 07. 08.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677E1-6200-4151-AE63-0D3E20E2B2F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4260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374" y="2130275"/>
            <a:ext cx="7773253" cy="1469571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2298" y="3885595"/>
            <a:ext cx="6399404" cy="1753810"/>
          </a:xfrm>
        </p:spPr>
        <p:txBody>
          <a:bodyPr/>
          <a:lstStyle>
            <a:lvl1pPr marL="0" indent="0" algn="ctr">
              <a:buNone/>
              <a:defRPr/>
            </a:lvl1pPr>
            <a:lvl2pPr marL="441701" indent="0" algn="ctr">
              <a:buNone/>
              <a:defRPr/>
            </a:lvl2pPr>
            <a:lvl3pPr marL="883402" indent="0" algn="ctr">
              <a:buNone/>
              <a:defRPr/>
            </a:lvl3pPr>
            <a:lvl4pPr marL="1325103" indent="0" algn="ctr">
              <a:buNone/>
              <a:defRPr/>
            </a:lvl4pPr>
            <a:lvl5pPr marL="1766804" indent="0" algn="ctr">
              <a:buNone/>
              <a:defRPr/>
            </a:lvl5pPr>
            <a:lvl6pPr marL="2208505" indent="0" algn="ctr">
              <a:buNone/>
              <a:defRPr/>
            </a:lvl6pPr>
            <a:lvl7pPr marL="2650206" indent="0" algn="ctr">
              <a:buNone/>
              <a:defRPr/>
            </a:lvl7pPr>
            <a:lvl8pPr marL="3091906" indent="0" algn="ctr">
              <a:buNone/>
              <a:defRPr/>
            </a:lvl8pPr>
            <a:lvl9pPr marL="3533607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A2116-F37D-42A0-9112-7ECEEC21DCBD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57928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27A20-0DF0-432C-9EB2-C78B20F7EE2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38986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30447" y="275167"/>
            <a:ext cx="2056121" cy="5852584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433" y="275167"/>
            <a:ext cx="6024154" cy="585258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BBE25-CD4D-496D-B8B4-6C3AD5DCFDE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95745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433" y="275167"/>
            <a:ext cx="8229134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433" y="1599596"/>
            <a:ext cx="4039362" cy="452815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5655" y="1599596"/>
            <a:ext cx="4040913" cy="452815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82245-45A9-4C8A-B081-83108D8B85A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55083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F47D17-EEF2-46AA-AFF1-915C4C562C5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9409983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236905D-3A15-4397-854E-B85A794516E8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57074507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6B8DA-67BF-446D-B777-E5BCCD989DF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35251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588" y="4407203"/>
            <a:ext cx="7771702" cy="1362226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588" y="2907393"/>
            <a:ext cx="7771702" cy="1499810"/>
          </a:xfrm>
        </p:spPr>
        <p:txBody>
          <a:bodyPr anchor="b"/>
          <a:lstStyle>
            <a:lvl1pPr marL="0" indent="0">
              <a:buNone/>
              <a:defRPr sz="1900"/>
            </a:lvl1pPr>
            <a:lvl2pPr marL="441701" indent="0">
              <a:buNone/>
              <a:defRPr sz="1700"/>
            </a:lvl2pPr>
            <a:lvl3pPr marL="883402" indent="0">
              <a:buNone/>
              <a:defRPr sz="1500"/>
            </a:lvl3pPr>
            <a:lvl4pPr marL="1325103" indent="0">
              <a:buNone/>
              <a:defRPr sz="1400"/>
            </a:lvl4pPr>
            <a:lvl5pPr marL="1766804" indent="0">
              <a:buNone/>
              <a:defRPr sz="1400"/>
            </a:lvl5pPr>
            <a:lvl6pPr marL="2208505" indent="0">
              <a:buNone/>
              <a:defRPr sz="1400"/>
            </a:lvl6pPr>
            <a:lvl7pPr marL="2650206" indent="0">
              <a:buNone/>
              <a:defRPr sz="1400"/>
            </a:lvl7pPr>
            <a:lvl8pPr marL="3091906" indent="0">
              <a:buNone/>
              <a:defRPr sz="1400"/>
            </a:lvl8pPr>
            <a:lvl9pPr marL="3533607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5D119-7D01-4619-969F-61336525CFFA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12833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433" y="1599596"/>
            <a:ext cx="4039362" cy="452815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5655" y="1599596"/>
            <a:ext cx="4040913" cy="4528155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5C3A8-3FDE-41BC-A643-3EE4B9FCE315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80901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433" y="1534584"/>
            <a:ext cx="4039362" cy="641048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1701" indent="0">
              <a:buNone/>
              <a:defRPr sz="1900" b="1"/>
            </a:lvl2pPr>
            <a:lvl3pPr marL="883402" indent="0">
              <a:buNone/>
              <a:defRPr sz="1700" b="1"/>
            </a:lvl3pPr>
            <a:lvl4pPr marL="1325103" indent="0">
              <a:buNone/>
              <a:defRPr sz="1500" b="1"/>
            </a:lvl4pPr>
            <a:lvl5pPr marL="1766804" indent="0">
              <a:buNone/>
              <a:defRPr sz="1500" b="1"/>
            </a:lvl5pPr>
            <a:lvl6pPr marL="2208505" indent="0">
              <a:buNone/>
              <a:defRPr sz="1500" b="1"/>
            </a:lvl6pPr>
            <a:lvl7pPr marL="2650206" indent="0">
              <a:buNone/>
              <a:defRPr sz="1500" b="1"/>
            </a:lvl7pPr>
            <a:lvl8pPr marL="3091906" indent="0">
              <a:buNone/>
              <a:defRPr sz="1500" b="1"/>
            </a:lvl8pPr>
            <a:lvl9pPr marL="3533607" indent="0">
              <a:buNone/>
              <a:defRPr sz="15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433" y="2175632"/>
            <a:ext cx="4039362" cy="3950607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655" y="1534584"/>
            <a:ext cx="4040913" cy="641048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1701" indent="0">
              <a:buNone/>
              <a:defRPr sz="1900" b="1"/>
            </a:lvl2pPr>
            <a:lvl3pPr marL="883402" indent="0">
              <a:buNone/>
              <a:defRPr sz="1700" b="1"/>
            </a:lvl3pPr>
            <a:lvl4pPr marL="1325103" indent="0">
              <a:buNone/>
              <a:defRPr sz="1500" b="1"/>
            </a:lvl4pPr>
            <a:lvl5pPr marL="1766804" indent="0">
              <a:buNone/>
              <a:defRPr sz="1500" b="1"/>
            </a:lvl5pPr>
            <a:lvl6pPr marL="2208505" indent="0">
              <a:buNone/>
              <a:defRPr sz="1500" b="1"/>
            </a:lvl6pPr>
            <a:lvl7pPr marL="2650206" indent="0">
              <a:buNone/>
              <a:defRPr sz="1500" b="1"/>
            </a:lvl7pPr>
            <a:lvl8pPr marL="3091906" indent="0">
              <a:buNone/>
              <a:defRPr sz="1500" b="1"/>
            </a:lvl8pPr>
            <a:lvl9pPr marL="3533607" indent="0">
              <a:buNone/>
              <a:defRPr sz="15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655" y="2175632"/>
            <a:ext cx="4040913" cy="3950607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D7BAD-52C1-4C21-ACF7-4C2C4CC0D325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05791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558B7-E2CE-4FCE-ABD4-346D100F8FE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4823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7CD45-0830-427B-A536-643D482B5A3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84120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433" y="273655"/>
            <a:ext cx="3008201" cy="1161143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727" y="273655"/>
            <a:ext cx="5110840" cy="585258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433" y="1434798"/>
            <a:ext cx="3008201" cy="4691440"/>
          </a:xfrm>
        </p:spPr>
        <p:txBody>
          <a:bodyPr/>
          <a:lstStyle>
            <a:lvl1pPr marL="0" indent="0">
              <a:buNone/>
              <a:defRPr sz="1400"/>
            </a:lvl1pPr>
            <a:lvl2pPr marL="441701" indent="0">
              <a:buNone/>
              <a:defRPr sz="1200"/>
            </a:lvl2pPr>
            <a:lvl3pPr marL="883402" indent="0">
              <a:buNone/>
              <a:defRPr sz="1000"/>
            </a:lvl3pPr>
            <a:lvl4pPr marL="1325103" indent="0">
              <a:buNone/>
              <a:defRPr sz="900"/>
            </a:lvl4pPr>
            <a:lvl5pPr marL="1766804" indent="0">
              <a:buNone/>
              <a:defRPr sz="900"/>
            </a:lvl5pPr>
            <a:lvl6pPr marL="2208505" indent="0">
              <a:buNone/>
              <a:defRPr sz="900"/>
            </a:lvl6pPr>
            <a:lvl7pPr marL="2650206" indent="0">
              <a:buNone/>
              <a:defRPr sz="900"/>
            </a:lvl7pPr>
            <a:lvl8pPr marL="3091906" indent="0">
              <a:buNone/>
              <a:defRPr sz="900"/>
            </a:lvl8pPr>
            <a:lvl9pPr marL="3533607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30623-22AA-4BC6-A3EE-414D10893177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78507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516" y="4800298"/>
            <a:ext cx="5486090" cy="566964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516" y="612322"/>
            <a:ext cx="5486090" cy="4115405"/>
          </a:xfrm>
        </p:spPr>
        <p:txBody>
          <a:bodyPr/>
          <a:lstStyle>
            <a:lvl1pPr marL="0" indent="0">
              <a:buNone/>
              <a:defRPr sz="3100"/>
            </a:lvl1pPr>
            <a:lvl2pPr marL="441701" indent="0">
              <a:buNone/>
              <a:defRPr sz="2700"/>
            </a:lvl2pPr>
            <a:lvl3pPr marL="883402" indent="0">
              <a:buNone/>
              <a:defRPr sz="2300"/>
            </a:lvl3pPr>
            <a:lvl4pPr marL="1325103" indent="0">
              <a:buNone/>
              <a:defRPr sz="1900"/>
            </a:lvl4pPr>
            <a:lvl5pPr marL="1766804" indent="0">
              <a:buNone/>
              <a:defRPr sz="1900"/>
            </a:lvl5pPr>
            <a:lvl6pPr marL="2208505" indent="0">
              <a:buNone/>
              <a:defRPr sz="1900"/>
            </a:lvl6pPr>
            <a:lvl7pPr marL="2650206" indent="0">
              <a:buNone/>
              <a:defRPr sz="1900"/>
            </a:lvl7pPr>
            <a:lvl8pPr marL="3091906" indent="0">
              <a:buNone/>
              <a:defRPr sz="1900"/>
            </a:lvl8pPr>
            <a:lvl9pPr marL="3533607" indent="0">
              <a:buNone/>
              <a:defRPr sz="19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516" y="5367262"/>
            <a:ext cx="5486090" cy="804333"/>
          </a:xfrm>
        </p:spPr>
        <p:txBody>
          <a:bodyPr/>
          <a:lstStyle>
            <a:lvl1pPr marL="0" indent="0">
              <a:buNone/>
              <a:defRPr sz="1400"/>
            </a:lvl1pPr>
            <a:lvl2pPr marL="441701" indent="0">
              <a:buNone/>
              <a:defRPr sz="1200"/>
            </a:lvl2pPr>
            <a:lvl3pPr marL="883402" indent="0">
              <a:buNone/>
              <a:defRPr sz="1000"/>
            </a:lvl3pPr>
            <a:lvl4pPr marL="1325103" indent="0">
              <a:buNone/>
              <a:defRPr sz="900"/>
            </a:lvl4pPr>
            <a:lvl5pPr marL="1766804" indent="0">
              <a:buNone/>
              <a:defRPr sz="900"/>
            </a:lvl5pPr>
            <a:lvl6pPr marL="2208505" indent="0">
              <a:buNone/>
              <a:defRPr sz="900"/>
            </a:lvl6pPr>
            <a:lvl7pPr marL="2650206" indent="0">
              <a:buNone/>
              <a:defRPr sz="900"/>
            </a:lvl7pPr>
            <a:lvl8pPr marL="3091906" indent="0">
              <a:buNone/>
              <a:defRPr sz="900"/>
            </a:lvl8pPr>
            <a:lvl9pPr marL="3533607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E1D7D-B273-4D76-A4F0-FBFBA77C2D31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53558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433" y="275167"/>
            <a:ext cx="822913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1" rIns="91423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433" y="1599596"/>
            <a:ext cx="8229134" cy="452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433" y="6245680"/>
            <a:ext cx="2133652" cy="4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498" y="6245680"/>
            <a:ext cx="2895005" cy="4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2915" y="6245680"/>
            <a:ext cx="2133652" cy="4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1" rIns="91423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528BE8-2016-48CE-BBD3-F69AE80D2E21}" type="slidenum">
              <a:rPr lang="hu-H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405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slow">
    <p:push dir="u"/>
  </p:transition>
  <p:txStyles>
    <p:titleStyle>
      <a:lvl1pPr algn="ctr" defTabSz="91254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1254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defTabSz="91254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defTabSz="91254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defTabSz="912542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41701" algn="ctr" defTabSz="912542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883402" algn="ctr" defTabSz="912542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25103" algn="ctr" defTabSz="912542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766804" algn="ctr" defTabSz="912542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3545" indent="-343545" algn="l" defTabSz="912542" rtl="0" eaLnBrk="0" fontAlgn="base" hangingPunct="0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742303" indent="-285265" algn="l" defTabSz="912542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595" indent="-230053" algn="l" defTabSz="912542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599633" indent="-228519" algn="l" defTabSz="912542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6670" indent="-228519" algn="l" defTabSz="912542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498371" indent="-228519" algn="l" defTabSz="912542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40072" indent="-228519" algn="l" defTabSz="912542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381773" indent="-228519" algn="l" defTabSz="912542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23474" indent="-228519" algn="l" defTabSz="912542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41701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83402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103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66804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08505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50206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91906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33607" algn="l" defTabSz="88340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1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4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14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hu.wikipedia.org/w/index.php?title=F%C3%A1jl:Galileo.arp.300pix.jpg&amp;filetimestamp=20081020010011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10"/>
          <p:cNvSpPr txBox="1">
            <a:spLocks noChangeArrowheads="1"/>
          </p:cNvSpPr>
          <p:nvPr/>
        </p:nvSpPr>
        <p:spPr bwMode="auto">
          <a:xfrm>
            <a:off x="454332" y="3079752"/>
            <a:ext cx="2811272" cy="32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7" rIns="91415" bIns="45707">
            <a:spAutoFit/>
          </a:bodyPr>
          <a:lstStyle>
            <a:lvl1pPr defTabSz="944563" eaLnBrk="0" hangingPunct="0">
              <a:defRPr sz="19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4563" eaLnBrk="0" hangingPunct="0">
              <a:defRPr sz="19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4563" eaLnBrk="0" hangingPunct="0">
              <a:defRPr sz="19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4563" eaLnBrk="0" hangingPunct="0">
              <a:defRPr sz="19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4563" eaLnBrk="0" hangingPunct="0">
              <a:defRPr sz="19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hu-HU" sz="15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0"/>
            <a:ext cx="10278972" cy="6858000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2600950" y="18864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24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 SZABADESÉS</a:t>
            </a:r>
          </a:p>
          <a:p>
            <a:pPr lvl="0" algn="ctr" defTabSz="91246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u-H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Budai Ferenc</a:t>
            </a:r>
          </a:p>
        </p:txBody>
      </p:sp>
    </p:spTree>
    <p:extLst>
      <p:ext uri="{BB962C8B-B14F-4D97-AF65-F5344CB8AC3E}">
        <p14:creationId xmlns:p14="http://schemas.microsoft.com/office/powerpoint/2010/main" val="3455039661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79388" y="1341438"/>
            <a:ext cx="87137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hu-HU" altLang="hu-HU" sz="2400" dirty="0">
                <a:solidFill>
                  <a:srgbClr val="0000FF"/>
                </a:solidFill>
              </a:rPr>
              <a:t>Mennyi ideig és milyen magasról esett le a fáról az az alma, amelyik v=4m/s sebességgel ütközött a földnek?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468313" y="5589588"/>
            <a:ext cx="1008062" cy="392112"/>
          </a:xfrm>
          <a:prstGeom prst="rect">
            <a:avLst/>
          </a:prstGeom>
          <a:solidFill>
            <a:srgbClr val="9B9BFF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/>
              <a:t>Válasz: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4716463" y="2565400"/>
            <a:ext cx="1296987" cy="392113"/>
          </a:xfrm>
          <a:prstGeom prst="rect">
            <a:avLst/>
          </a:prstGeom>
          <a:solidFill>
            <a:srgbClr val="FF9B9B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/>
              <a:t>Számolás: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195513" y="2565400"/>
            <a:ext cx="935037" cy="392113"/>
          </a:xfrm>
          <a:prstGeom prst="rect">
            <a:avLst/>
          </a:prstGeom>
          <a:solidFill>
            <a:srgbClr val="FFFF9B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/>
              <a:t>Képlet: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250825" y="2852738"/>
            <a:ext cx="1008063" cy="392112"/>
          </a:xfrm>
          <a:prstGeom prst="rect">
            <a:avLst/>
          </a:prstGeom>
          <a:solidFill>
            <a:srgbClr val="9BFF9B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/>
              <a:t>Adatok: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0" y="6092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hu-HU" altLang="hu-HU" sz="2400" dirty="0"/>
              <a:t>Az alma 80 cm magasról 0,4 másodpercig esett.</a:t>
            </a:r>
          </a:p>
        </p:txBody>
      </p:sp>
      <p:graphicFrame>
        <p:nvGraphicFramePr>
          <p:cNvPr id="33800" name="Object 8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79388" y="3429000"/>
          <a:ext cx="1273175" cy="177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gyenlet" r:id="rId2" imgW="583920" imgH="812520" progId="Equation.3">
                  <p:embed/>
                </p:oleObj>
              </mc:Choice>
              <mc:Fallback>
                <p:oleObj name="Egyenlet" r:id="rId2" imgW="583920" imgH="812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429000"/>
                        <a:ext cx="1273175" cy="177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1" name="Object 9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195513" y="3213100"/>
          <a:ext cx="2447925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gyenlet" r:id="rId4" imgW="1015920" imgH="838080" progId="Equation.3">
                  <p:embed/>
                </p:oleObj>
              </mc:Choice>
              <mc:Fallback>
                <p:oleObj name="Egyenlet" r:id="rId4" imgW="1015920" imgH="838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213100"/>
                        <a:ext cx="2447925" cy="201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tx1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2" name="Object 1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859338" y="3213100"/>
          <a:ext cx="3995737" cy="193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gyenlet" r:id="rId6" imgW="1676160" imgH="812520" progId="Equation.3">
                  <p:embed/>
                </p:oleObj>
              </mc:Choice>
              <mc:Fallback>
                <p:oleObj name="Egyenlet" r:id="rId6" imgW="1676160" imgH="812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3213100"/>
                        <a:ext cx="3995737" cy="193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tx1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3" name="WordArt 11"/>
          <p:cNvSpPr>
            <a:spLocks noChangeArrowheads="1" noChangeShapeType="1" noTextEdit="1"/>
          </p:cNvSpPr>
          <p:nvPr/>
        </p:nvSpPr>
        <p:spPr bwMode="auto">
          <a:xfrm>
            <a:off x="3060018" y="515762"/>
            <a:ext cx="2952526" cy="43204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hu-HU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Feladat</a:t>
            </a: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3348038" y="3284538"/>
            <a:ext cx="1295400" cy="936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2051050" y="4292600"/>
            <a:ext cx="1512888" cy="10080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5795963" y="3429000"/>
            <a:ext cx="936625" cy="504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4643438" y="4149725"/>
            <a:ext cx="2016125" cy="10080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6659563" y="4437063"/>
            <a:ext cx="1368425" cy="504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33809" name="Rectangle 17"/>
          <p:cNvSpPr>
            <a:spLocks noChangeArrowheads="1"/>
          </p:cNvSpPr>
          <p:nvPr/>
        </p:nvSpPr>
        <p:spPr bwMode="auto">
          <a:xfrm>
            <a:off x="8027988" y="4437063"/>
            <a:ext cx="865187" cy="5048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55021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animBg="1"/>
      <p:bldP spid="33796" grpId="0" animBg="1"/>
      <p:bldP spid="33797" grpId="0" animBg="1"/>
      <p:bldP spid="33798" grpId="0" animBg="1"/>
      <p:bldP spid="33803" grpId="0" animBg="1"/>
      <p:bldP spid="33804" grpId="0" animBg="1"/>
      <p:bldP spid="33805" grpId="0" animBg="1"/>
      <p:bldP spid="33806" grpId="0" animBg="1"/>
      <p:bldP spid="33807" grpId="0" animBg="1"/>
      <p:bldP spid="33808" grpId="0" animBg="1"/>
      <p:bldP spid="3380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79388" y="1268413"/>
            <a:ext cx="871378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hu-HU" altLang="hu-HU" sz="2400" dirty="0">
                <a:solidFill>
                  <a:srgbClr val="0000FF"/>
                </a:solidFill>
              </a:rPr>
              <a:t>A 10 m magas toronyból elhanyagolható kezdősebességgel vízbe ugró versenyzőnek mennyi idő áll rendelkezésére, hogy a gyakorlatát bemutassa? Mekkora sebességgel érkezik a vízbe?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68313" y="5157788"/>
            <a:ext cx="1008062" cy="392112"/>
          </a:xfrm>
          <a:prstGeom prst="rect">
            <a:avLst/>
          </a:prstGeom>
          <a:solidFill>
            <a:srgbClr val="9B9BFF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/>
              <a:t>Válasz: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3419475" y="4652963"/>
            <a:ext cx="1296988" cy="392112"/>
          </a:xfrm>
          <a:prstGeom prst="rect">
            <a:avLst/>
          </a:prstGeom>
          <a:solidFill>
            <a:srgbClr val="FF9B9B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/>
              <a:t>Számolás: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2627313" y="2924175"/>
            <a:ext cx="935037" cy="392113"/>
          </a:xfrm>
          <a:prstGeom prst="rect">
            <a:avLst/>
          </a:prstGeom>
          <a:solidFill>
            <a:srgbClr val="FFFF9B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/>
              <a:t>Képlet: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250825" y="2852738"/>
            <a:ext cx="1008063" cy="392112"/>
          </a:xfrm>
          <a:prstGeom prst="rect">
            <a:avLst/>
          </a:prstGeom>
          <a:solidFill>
            <a:srgbClr val="9BFF9B"/>
          </a:solidFill>
          <a:ln w="254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hu-HU" altLang="hu-HU"/>
              <a:t>Adatok: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1116013" y="5805488"/>
            <a:ext cx="792048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hu-HU" altLang="hu-HU" sz="2400" dirty="0"/>
              <a:t>A versenyzőnek 1,41 másodperc ideje van a gyakorlat bemutatására és 14,1 m/s sebességgel érkezik a vízbe.</a:t>
            </a:r>
          </a:p>
        </p:txBody>
      </p:sp>
      <p:graphicFrame>
        <p:nvGraphicFramePr>
          <p:cNvPr id="32776" name="Object 8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79388" y="3649663"/>
          <a:ext cx="11684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gyenlet" r:id="rId2" imgW="583920" imgH="609480" progId="Equation.3">
                  <p:embed/>
                </p:oleObj>
              </mc:Choice>
              <mc:Fallback>
                <p:oleObj name="Egyenlet" r:id="rId2" imgW="58392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649663"/>
                        <a:ext cx="11684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7" name="Object 9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779838" y="2636838"/>
          <a:ext cx="4537075" cy="152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gyenlet" r:id="rId4" imgW="2120760" imgH="711000" progId="Equation.3">
                  <p:embed/>
                </p:oleObj>
              </mc:Choice>
              <mc:Fallback>
                <p:oleObj name="Egyenlet" r:id="rId4" imgW="212076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2636838"/>
                        <a:ext cx="4537075" cy="1520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tx1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8" name="Object 1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292725" y="4149725"/>
          <a:ext cx="2952750" cy="138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gyenlet" r:id="rId6" imgW="1409400" imgH="660240" progId="Equation.3">
                  <p:embed/>
                </p:oleObj>
              </mc:Choice>
              <mc:Fallback>
                <p:oleObj name="Egyenlet" r:id="rId6" imgW="1409400" imgH="660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4149725"/>
                        <a:ext cx="2952750" cy="138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tx1"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9" name="WordArt 11"/>
          <p:cNvSpPr>
            <a:spLocks noChangeArrowheads="1" noChangeShapeType="1" noTextEdit="1"/>
          </p:cNvSpPr>
          <p:nvPr/>
        </p:nvSpPr>
        <p:spPr bwMode="auto">
          <a:xfrm>
            <a:off x="3203848" y="548680"/>
            <a:ext cx="2592288" cy="36004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hu-HU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Feladat</a:t>
            </a:r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5003800" y="2708275"/>
            <a:ext cx="1944688" cy="936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6948488" y="2636838"/>
            <a:ext cx="1727200" cy="1079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32793" name="Rectangle 25"/>
          <p:cNvSpPr>
            <a:spLocks noChangeArrowheads="1"/>
          </p:cNvSpPr>
          <p:nvPr/>
        </p:nvSpPr>
        <p:spPr bwMode="auto">
          <a:xfrm>
            <a:off x="3563938" y="3644900"/>
            <a:ext cx="1439862" cy="576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32794" name="Rectangle 26"/>
          <p:cNvSpPr>
            <a:spLocks noChangeArrowheads="1"/>
          </p:cNvSpPr>
          <p:nvPr/>
        </p:nvSpPr>
        <p:spPr bwMode="auto">
          <a:xfrm>
            <a:off x="6732588" y="4365625"/>
            <a:ext cx="647700" cy="5032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32795" name="Rectangle 27"/>
          <p:cNvSpPr>
            <a:spLocks noChangeArrowheads="1"/>
          </p:cNvSpPr>
          <p:nvPr/>
        </p:nvSpPr>
        <p:spPr bwMode="auto">
          <a:xfrm>
            <a:off x="7380288" y="4365625"/>
            <a:ext cx="1008062" cy="576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32796" name="Rectangle 28"/>
          <p:cNvSpPr>
            <a:spLocks noChangeArrowheads="1"/>
          </p:cNvSpPr>
          <p:nvPr/>
        </p:nvSpPr>
        <p:spPr bwMode="auto">
          <a:xfrm>
            <a:off x="5219700" y="5084763"/>
            <a:ext cx="1584325" cy="43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32797" name="Rectangle 29"/>
          <p:cNvSpPr>
            <a:spLocks noChangeArrowheads="1"/>
          </p:cNvSpPr>
          <p:nvPr/>
        </p:nvSpPr>
        <p:spPr bwMode="auto">
          <a:xfrm>
            <a:off x="6804025" y="5084763"/>
            <a:ext cx="863600" cy="5032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pic>
        <p:nvPicPr>
          <p:cNvPr id="8251" name="Picture 5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-12226"/>
            <a:ext cx="1908175" cy="126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596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327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327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327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327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animBg="1"/>
      <p:bldP spid="32772" grpId="0" animBg="1"/>
      <p:bldP spid="32773" grpId="0" animBg="1"/>
      <p:bldP spid="32774" grpId="0" animBg="1"/>
      <p:bldP spid="32779" grpId="0" animBg="1"/>
      <p:bldP spid="32791" grpId="0" animBg="1"/>
      <p:bldP spid="32792" grpId="0" animBg="1"/>
      <p:bldP spid="32793" grpId="0" animBg="1"/>
      <p:bldP spid="32794" grpId="0" animBg="1"/>
      <p:bldP spid="32795" grpId="0" animBg="1"/>
      <p:bldP spid="32796" grpId="0" animBg="1"/>
      <p:bldP spid="3279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quarter" idx="4294967295"/>
          </p:nvPr>
        </p:nvSpPr>
        <p:spPr>
          <a:xfrm>
            <a:off x="467546" y="1196752"/>
            <a:ext cx="8208912" cy="5472608"/>
          </a:xfrm>
        </p:spPr>
        <p:txBody>
          <a:bodyPr lIns="91424" tIns="45712" rIns="91424" bIns="45712">
            <a:normAutofit/>
          </a:bodyPr>
          <a:lstStyle/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  <a:defRPr/>
            </a:pPr>
            <a:endParaRPr lang="hu-HU" sz="2400" kern="10" dirty="0">
              <a:gradFill rotWithShape="1">
                <a:gsLst>
                  <a:gs pos="0">
                    <a:srgbClr val="1F3F7F"/>
                  </a:gs>
                  <a:gs pos="50000">
                    <a:srgbClr val="3F7FFF"/>
                  </a:gs>
                  <a:gs pos="100000">
                    <a:srgbClr val="1F3F7F"/>
                  </a:gs>
                </a:gsLst>
                <a:lin ang="5400000" scaled="1"/>
              </a:gradFill>
              <a:latin typeface="Matura MT Script Capitals"/>
            </a:endParaRP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  <a:defRPr/>
            </a:pPr>
            <a:endParaRPr lang="hu-HU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1763054" y="405191"/>
            <a:ext cx="5977635" cy="612019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8332" tIns="44166" rIns="88332" bIns="44166" fromWordArt="1">
            <a:prstTxWarp prst="textCirclePour">
              <a:avLst>
                <a:gd name="adj1" fmla="val 10910536"/>
                <a:gd name="adj2" fmla="val 5779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sz="3600" kern="10">
                <a:gradFill rotWithShape="1">
                  <a:gsLst>
                    <a:gs pos="0">
                      <a:srgbClr val="1F3F7F"/>
                    </a:gs>
                    <a:gs pos="50000">
                      <a:srgbClr val="3F7FFF"/>
                    </a:gs>
                    <a:gs pos="100000">
                      <a:srgbClr val="1F3F7F"/>
                    </a:gs>
                  </a:gsLst>
                  <a:lin ang="5400000" scaled="1"/>
                </a:gradFill>
                <a:latin typeface="Matura MT Script Capitals"/>
              </a:rPr>
              <a:t>elmet! Köszönöm a figy</a:t>
            </a:r>
          </a:p>
        </p:txBody>
      </p:sp>
      <p:pic>
        <p:nvPicPr>
          <p:cNvPr id="5" name="Picture 4" descr="smile-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115" y="2349501"/>
            <a:ext cx="2988042" cy="2240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820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10" descr="pi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67281"/>
            <a:ext cx="3071382" cy="319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upload.wikimedia.org/wikipedia/commons/thumb/c/cc/Galileo.arp.300pix.jpg/180px-Galileo.arp.300pix.jpg">
            <a:hlinkClick r:id="rId3" tooltip="Galileo Galilei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-12720"/>
            <a:ext cx="3059832" cy="375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pisa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970" y="3955329"/>
            <a:ext cx="1827715" cy="271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251520" y="766655"/>
            <a:ext cx="554461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b="1" dirty="0">
                <a:solidFill>
                  <a:srgbClr val="FF0000"/>
                </a:solidFill>
              </a:rPr>
              <a:t>Galileo Galilei (1564-1642) a XVII. század egyik legnagyobb itáliai tudósa.</a:t>
            </a:r>
          </a:p>
          <a:p>
            <a:pPr algn="ctr"/>
            <a:r>
              <a:rPr lang="hu-HU" sz="2000" i="1" dirty="0">
                <a:solidFill>
                  <a:srgbClr val="002060"/>
                </a:solidFill>
              </a:rPr>
              <a:t>A hagyomány szerint méréseit a pisai ferde toronyból végezte. Meglepődve tapasztalta, hogy a torony felső emeletéről leejtett</a:t>
            </a:r>
          </a:p>
          <a:p>
            <a:pPr algn="ctr"/>
            <a:r>
              <a:rPr lang="hu-HU" sz="2000" i="1" dirty="0">
                <a:solidFill>
                  <a:srgbClr val="002060"/>
                </a:solidFill>
              </a:rPr>
              <a:t>nehéz vas- és könnyű fagolyó</a:t>
            </a:r>
          </a:p>
          <a:p>
            <a:pPr algn="ctr"/>
            <a:r>
              <a:rPr lang="hu-HU" sz="2000" i="1" dirty="0">
                <a:solidFill>
                  <a:srgbClr val="002060"/>
                </a:solidFill>
              </a:rPr>
              <a:t>egyszerre esik a talajra.</a:t>
            </a:r>
          </a:p>
          <a:p>
            <a:pPr algn="ctr"/>
            <a:r>
              <a:rPr lang="hu-HU" sz="2000" b="1" dirty="0">
                <a:solidFill>
                  <a:srgbClr val="FF0000"/>
                </a:solidFill>
              </a:rPr>
              <a:t>Kimondta, hogy minden szabadon eső test – tömegétől függetlenül – egyenlő gyorsulással mozog.</a:t>
            </a:r>
          </a:p>
        </p:txBody>
      </p:sp>
      <p:sp>
        <p:nvSpPr>
          <p:cNvPr id="5" name="Téglalap 4"/>
          <p:cNvSpPr/>
          <p:nvPr/>
        </p:nvSpPr>
        <p:spPr>
          <a:xfrm>
            <a:off x="1" y="116632"/>
            <a:ext cx="6084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Arial Black"/>
              </a:rPr>
              <a:t>Galilei kísérlete</a:t>
            </a:r>
          </a:p>
        </p:txBody>
      </p:sp>
    </p:spTree>
    <p:extLst>
      <p:ext uri="{BB962C8B-B14F-4D97-AF65-F5344CB8AC3E}">
        <p14:creationId xmlns:p14="http://schemas.microsoft.com/office/powerpoint/2010/main" val="419828441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4" name="Object 4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1596262"/>
              </p:ext>
            </p:extLst>
          </p:nvPr>
        </p:nvGraphicFramePr>
        <p:xfrm>
          <a:off x="1846709" y="2098823"/>
          <a:ext cx="2581275" cy="435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2495898" imgH="4210638" progId="Photoshop.Image.7">
                  <p:embed/>
                </p:oleObj>
              </mc:Choice>
              <mc:Fallback>
                <p:oleObj name="Image" r:id="rId2" imgW="2495898" imgH="4210638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442" t="1711" r="4327" b="1711"/>
                      <a:stretch>
                        <a:fillRect/>
                      </a:stretch>
                    </p:blipFill>
                    <p:spPr bwMode="auto">
                      <a:xfrm>
                        <a:off x="1846709" y="2098823"/>
                        <a:ext cx="2581275" cy="435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7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060767509"/>
              </p:ext>
            </p:extLst>
          </p:nvPr>
        </p:nvGraphicFramePr>
        <p:xfrm>
          <a:off x="4788024" y="2098823"/>
          <a:ext cx="2551113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2486372" imgH="4210638" progId="Photoshop.Image.7">
                  <p:embed/>
                </p:oleObj>
              </mc:Choice>
              <mc:Fallback>
                <p:oleObj name="Image" r:id="rId4" imgW="2486372" imgH="4210638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711" r="5792" b="1711"/>
                      <a:stretch>
                        <a:fillRect/>
                      </a:stretch>
                    </p:blipFill>
                    <p:spPr bwMode="auto">
                      <a:xfrm>
                        <a:off x="4788024" y="2098823"/>
                        <a:ext cx="2551113" cy="432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églalap 2"/>
          <p:cNvSpPr/>
          <p:nvPr/>
        </p:nvSpPr>
        <p:spPr>
          <a:xfrm>
            <a:off x="0" y="11663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2000" i="1" dirty="0">
                <a:solidFill>
                  <a:srgbClr val="002060"/>
                </a:solidFill>
                <a:cs typeface="Andalus" panose="02020603050405020304" pitchFamily="18" charset="-78"/>
              </a:rPr>
              <a:t>Megfigyelhető, hogy az elejtett testek esése annál jobban</a:t>
            </a:r>
          </a:p>
          <a:p>
            <a:pPr algn="ctr">
              <a:lnSpc>
                <a:spcPct val="150000"/>
              </a:lnSpc>
            </a:pPr>
            <a:r>
              <a:rPr lang="hu-HU" sz="2000" i="1" dirty="0">
                <a:solidFill>
                  <a:srgbClr val="002060"/>
                </a:solidFill>
                <a:cs typeface="Andalus" panose="02020603050405020304" pitchFamily="18" charset="-78"/>
              </a:rPr>
              <a:t>hasonlít egymáshoz, minél jobban elhanyagolható</a:t>
            </a:r>
          </a:p>
          <a:p>
            <a:pPr algn="ctr">
              <a:lnSpc>
                <a:spcPct val="150000"/>
              </a:lnSpc>
            </a:pPr>
            <a:r>
              <a:rPr lang="hu-HU" sz="2000" i="1" dirty="0">
                <a:solidFill>
                  <a:srgbClr val="002060"/>
                </a:solidFill>
                <a:cs typeface="Andalus" panose="02020603050405020304" pitchFamily="18" charset="-78"/>
              </a:rPr>
              <a:t>esésük közben a levegő</a:t>
            </a:r>
          </a:p>
          <a:p>
            <a:pPr algn="ctr">
              <a:lnSpc>
                <a:spcPct val="150000"/>
              </a:lnSpc>
            </a:pPr>
            <a:r>
              <a:rPr lang="hu-HU" sz="2000" i="1" dirty="0">
                <a:solidFill>
                  <a:srgbClr val="002060"/>
                </a:solidFill>
                <a:cs typeface="Andalus" panose="02020603050405020304" pitchFamily="18" charset="-78"/>
              </a:rPr>
              <a:t>fékező hatása.</a:t>
            </a:r>
          </a:p>
        </p:txBody>
      </p:sp>
    </p:spTree>
    <p:extLst>
      <p:ext uri="{BB962C8B-B14F-4D97-AF65-F5344CB8AC3E}">
        <p14:creationId xmlns:p14="http://schemas.microsoft.com/office/powerpoint/2010/main" val="50482227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0" y="1412776"/>
            <a:ext cx="61563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hu-HU" altLang="hu-HU" sz="2000" i="1" u="sng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Ejtőcső:</a:t>
            </a:r>
          </a:p>
          <a:p>
            <a:pPr algn="ctr" eaLnBrk="1" hangingPunct="1">
              <a:lnSpc>
                <a:spcPct val="150000"/>
              </a:lnSpc>
            </a:pPr>
            <a:r>
              <a:rPr lang="hu-HU" altLang="hu-HU" sz="2000" i="1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Légüres térben egyenlő magasságból leejtett különböző tömegű testek egyszerre</a:t>
            </a:r>
          </a:p>
          <a:p>
            <a:pPr algn="ctr" eaLnBrk="1" hangingPunct="1">
              <a:lnSpc>
                <a:spcPct val="150000"/>
              </a:lnSpc>
            </a:pPr>
            <a:r>
              <a:rPr lang="hu-HU" altLang="hu-HU" sz="2000" i="1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érnek le.</a:t>
            </a:r>
          </a:p>
        </p:txBody>
      </p:sp>
      <p:pic>
        <p:nvPicPr>
          <p:cNvPr id="9220" name="Picture 7" descr="section1-tvl-backto--media-1-quizX5Fid-zbecktonX2D12711799575876X2D18661X2D0-u-becktonX2D12711799575876X2D18661X2D0-z-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7" t="1929" r="26997"/>
          <a:stretch>
            <a:fillRect/>
          </a:stretch>
        </p:blipFill>
        <p:spPr bwMode="auto">
          <a:xfrm>
            <a:off x="6156325" y="188913"/>
            <a:ext cx="2663825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6084888" y="908050"/>
            <a:ext cx="14398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hu-HU" altLang="hu-HU" b="1" i="1" dirty="0">
                <a:solidFill>
                  <a:srgbClr val="002060"/>
                </a:solidFill>
                <a:latin typeface="+mn-lt"/>
              </a:rPr>
              <a:t>Levegővel teli</a:t>
            </a:r>
          </a:p>
        </p:txBody>
      </p:sp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7596336" y="908050"/>
            <a:ext cx="14763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hu-HU" altLang="hu-HU" b="1" i="1" dirty="0">
                <a:solidFill>
                  <a:srgbClr val="002060"/>
                </a:solidFill>
                <a:latin typeface="+mn-lt"/>
              </a:rPr>
              <a:t>Légmentes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521804" y="3537012"/>
            <a:ext cx="5112716" cy="11161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ctr" defTabSz="912542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12542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ctr" defTabSz="912542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ctr" defTabSz="912542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ctr" defTabSz="912542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41701" algn="ctr" defTabSz="912542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883402" algn="ctr" defTabSz="912542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25103" algn="ctr" defTabSz="912542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766804" algn="ctr" defTabSz="912542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hu-HU" altLang="hu-HU" sz="2000" b="1" kern="0" dirty="0">
                <a:solidFill>
                  <a:srgbClr val="FF0000"/>
                </a:solidFill>
                <a:latin typeface="+mn-lt"/>
                <a:cs typeface="Andalus" panose="02020603050405020304" pitchFamily="18" charset="-78"/>
              </a:rPr>
              <a:t>Légüres térben (vákuumban) minden test egyformán esik!</a:t>
            </a:r>
          </a:p>
        </p:txBody>
      </p:sp>
    </p:spTree>
    <p:extLst>
      <p:ext uri="{BB962C8B-B14F-4D97-AF65-F5344CB8AC3E}">
        <p14:creationId xmlns:p14="http://schemas.microsoft.com/office/powerpoint/2010/main" val="369229183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995613" y="1124744"/>
            <a:ext cx="4968875" cy="5113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altLang="hu-HU" sz="2000" i="1" dirty="0">
                <a:solidFill>
                  <a:srgbClr val="002060"/>
                </a:solidFill>
                <a:cs typeface="Andalus" panose="02020603050405020304" pitchFamily="18" charset="-78"/>
              </a:rPr>
              <a:t>David Scott a Holdon bebizonyítja Galileo Galilei állítását, miszerint a különböző tömegű testek azonos gyorsulással esnek. A légkör nélküli Holdon nem kell a levegő fékező hatásával számolnunk, így az tökéletes helyszín a szabadesés jelenségének a vizsgálatára. Scott egyik kezébe kalapácsot, másikba madártollat vett, majd azonos magasságból leejtette. A két tárgy ugyanakkor ért földet, vagyis „holdat”!!!</a:t>
            </a:r>
          </a:p>
        </p:txBody>
      </p:sp>
      <p:sp>
        <p:nvSpPr>
          <p:cNvPr id="29699" name="WordArt 3"/>
          <p:cNvSpPr>
            <a:spLocks noChangeArrowheads="1" noChangeShapeType="1" noTextEdit="1"/>
          </p:cNvSpPr>
          <p:nvPr/>
        </p:nvSpPr>
        <p:spPr bwMode="auto">
          <a:xfrm>
            <a:off x="2447140" y="518090"/>
            <a:ext cx="3996282" cy="39063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hu-HU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Arial Black"/>
              </a:rPr>
              <a:t>Scott kísérlete</a:t>
            </a:r>
          </a:p>
        </p:txBody>
      </p:sp>
      <p:pic>
        <p:nvPicPr>
          <p:cNvPr id="29702" name="Picture 6" descr="apollo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17695"/>
            <a:ext cx="3456384" cy="440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323529" y="1228690"/>
            <a:ext cx="345638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hu-HU" altLang="hu-HU" sz="2000" b="1" i="1" dirty="0">
                <a:solidFill>
                  <a:srgbClr val="002060"/>
                </a:solidFill>
              </a:rPr>
              <a:t>1971 – Hold – Apolló 15</a:t>
            </a:r>
          </a:p>
        </p:txBody>
      </p:sp>
    </p:spTree>
    <p:extLst>
      <p:ext uri="{BB962C8B-B14F-4D97-AF65-F5344CB8AC3E}">
        <p14:creationId xmlns:p14="http://schemas.microsoft.com/office/powerpoint/2010/main" val="22541457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WordArt 2"/>
          <p:cNvSpPr>
            <a:spLocks noChangeArrowheads="1" noChangeShapeType="1" noTextEdit="1"/>
          </p:cNvSpPr>
          <p:nvPr/>
        </p:nvSpPr>
        <p:spPr bwMode="auto">
          <a:xfrm>
            <a:off x="2843809" y="404664"/>
            <a:ext cx="3600400" cy="441687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hu-HU" sz="3600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3E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Arial Black"/>
              </a:rPr>
              <a:t>Szabadesés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991388" y="4365104"/>
            <a:ext cx="7272808" cy="188199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hu-HU" altLang="hu-HU" sz="2000" b="1" dirty="0">
                <a:solidFill>
                  <a:srgbClr val="FF0000"/>
                </a:solidFill>
                <a:latin typeface="+mn-lt"/>
              </a:rPr>
              <a:t>A testek olyan esését, amely során csak a gravitációs hatás érvényesül (minden más, a mozgást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hu-HU" altLang="hu-HU" sz="2000" b="1" dirty="0">
                <a:solidFill>
                  <a:srgbClr val="FF0000"/>
                </a:solidFill>
                <a:latin typeface="+mn-lt"/>
              </a:rPr>
              <a:t>befolyásoló hatás elhanyagolható),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hu-HU" altLang="hu-HU" sz="2000" b="1" u="sng" dirty="0">
                <a:solidFill>
                  <a:srgbClr val="FF0000"/>
                </a:solidFill>
                <a:latin typeface="+mn-lt"/>
              </a:rPr>
              <a:t>szabadesés</a:t>
            </a:r>
            <a:r>
              <a:rPr lang="hu-HU" altLang="hu-HU" sz="2000" b="1" dirty="0">
                <a:solidFill>
                  <a:srgbClr val="FF0000"/>
                </a:solidFill>
                <a:latin typeface="+mn-lt"/>
              </a:rPr>
              <a:t>nek nevezzük.</a:t>
            </a:r>
          </a:p>
        </p:txBody>
      </p:sp>
      <p:pic>
        <p:nvPicPr>
          <p:cNvPr id="6" name="Picture 3" descr="ejtőerny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497" y="1196752"/>
            <a:ext cx="4048590" cy="289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94623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48680"/>
            <a:ext cx="9144000" cy="5760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 altLang="hu-HU" sz="2000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Szabadesés vizsgálata </a:t>
            </a:r>
            <a:r>
              <a:rPr lang="hu-HU" altLang="hu-HU" sz="2000" b="1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Morelli-féle ejtőzsinór</a:t>
            </a:r>
            <a:r>
              <a:rPr lang="hu-HU" altLang="hu-HU" sz="2000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ral</a:t>
            </a:r>
          </a:p>
        </p:txBody>
      </p:sp>
      <p:pic>
        <p:nvPicPr>
          <p:cNvPr id="22531" name="Picture 3" descr="ejtőzsinó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286" y="1340767"/>
            <a:ext cx="4801111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églalap 1"/>
              <p:cNvSpPr/>
              <p:nvPr/>
            </p:nvSpPr>
            <p:spPr>
              <a:xfrm>
                <a:off x="4161623" y="5767117"/>
                <a:ext cx="796436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altLang="hu-HU" sz="2000" b="1" i="1" kern="0" smtClean="0">
                          <a:solidFill>
                            <a:srgbClr val="002060"/>
                          </a:solidFill>
                          <a:latin typeface="Cambria Math"/>
                          <a:ea typeface="+mj-ea"/>
                          <a:cs typeface="Andalus" panose="02020603050405020304" pitchFamily="18" charset="-78"/>
                        </a:rPr>
                        <m:t>𝒔</m:t>
                      </m:r>
                      <m:r>
                        <a:rPr lang="hu-HU" altLang="hu-HU" sz="2000" b="1" i="1" kern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ndalus" panose="02020603050405020304" pitchFamily="18" charset="-78"/>
                        </a:rPr>
                        <m:t>~</m:t>
                      </m:r>
                      <m:sSup>
                        <m:sSupPr>
                          <m:ctrlPr>
                            <a:rPr lang="hu-HU" altLang="hu-HU" sz="2000" b="1" i="1" kern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ndalus" panose="02020603050405020304" pitchFamily="18" charset="-78"/>
                            </a:rPr>
                          </m:ctrlPr>
                        </m:sSupPr>
                        <m:e>
                          <m:r>
                            <a:rPr lang="hu-HU" altLang="hu-HU" sz="2000" b="1" i="1" kern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ndalus" panose="02020603050405020304" pitchFamily="18" charset="-78"/>
                            </a:rPr>
                            <m:t>𝒕</m:t>
                          </m:r>
                        </m:e>
                        <m:sup>
                          <m:r>
                            <a:rPr lang="hu-HU" altLang="hu-HU" sz="2000" b="1" i="1" kern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ndalus" panose="02020603050405020304" pitchFamily="18" charset="-78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 xmlns="">
          <p:sp>
            <p:nvSpPr>
              <p:cNvPr id="2" name="Téglalap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623" y="5767117"/>
                <a:ext cx="796436" cy="4070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754854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3635896" y="2708920"/>
            <a:ext cx="2446982" cy="900113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u-HU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67544" y="764704"/>
            <a:ext cx="8208912" cy="517064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hu-HU" altLang="hu-HU" sz="2000" b="1" dirty="0">
                <a:solidFill>
                  <a:srgbClr val="FF0000"/>
                </a:solidFill>
                <a:latin typeface="+mn-lt"/>
                <a:cs typeface="Andalus" panose="02020603050405020304" pitchFamily="18" charset="-78"/>
              </a:rPr>
              <a:t>A szabadesés </a:t>
            </a:r>
            <a:r>
              <a:rPr lang="hu-HU" altLang="hu-HU" sz="2000" b="1" u="sng" dirty="0">
                <a:solidFill>
                  <a:srgbClr val="FF0000"/>
                </a:solidFill>
                <a:latin typeface="+mn-lt"/>
                <a:cs typeface="Andalus" panose="02020603050405020304" pitchFamily="18" charset="-78"/>
              </a:rPr>
              <a:t>egyenes vonalú, egyenletesen változó mozgás, </a:t>
            </a:r>
            <a:r>
              <a:rPr lang="hu-HU" altLang="hu-HU" sz="2000" b="1" dirty="0">
                <a:solidFill>
                  <a:srgbClr val="FF0000"/>
                </a:solidFill>
                <a:latin typeface="+mn-lt"/>
                <a:cs typeface="Andalus" panose="02020603050405020304" pitchFamily="18" charset="-78"/>
              </a:rPr>
              <a:t>melynek gyorsulása a testtől független állandó érték.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hu-HU" altLang="hu-HU" sz="2000" b="1" dirty="0">
                <a:solidFill>
                  <a:srgbClr val="FF0000"/>
                </a:solidFill>
                <a:latin typeface="+mn-lt"/>
                <a:cs typeface="Andalus" panose="02020603050405020304" pitchFamily="18" charset="-78"/>
              </a:rPr>
              <a:t>Ez a </a:t>
            </a:r>
            <a:r>
              <a:rPr lang="hu-HU" altLang="hu-HU" sz="2000" b="1" u="sng" dirty="0">
                <a:solidFill>
                  <a:srgbClr val="FF0000"/>
                </a:solidFill>
                <a:latin typeface="+mn-lt"/>
                <a:cs typeface="Andalus" panose="02020603050405020304" pitchFamily="18" charset="-78"/>
              </a:rPr>
              <a:t>gravitációs (nehézségi) gyorsulás,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hu-HU" altLang="hu-HU" sz="2000" b="1" dirty="0">
                <a:solidFill>
                  <a:srgbClr val="FF0000"/>
                </a:solidFill>
                <a:latin typeface="+mn-lt"/>
                <a:cs typeface="Andalus" panose="02020603050405020304" pitchFamily="18" charset="-78"/>
              </a:rPr>
              <a:t>melynek jele és értéke: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hu-HU" altLang="hu-HU" sz="2000" b="1" dirty="0">
              <a:solidFill>
                <a:srgbClr val="FF0000"/>
              </a:solidFill>
              <a:latin typeface="+mn-lt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hu-HU" altLang="hu-HU" sz="2000" b="1" dirty="0">
                <a:solidFill>
                  <a:srgbClr val="FF0000"/>
                </a:solidFill>
                <a:latin typeface="+mn-lt"/>
              </a:rPr>
            </a:br>
            <a:r>
              <a:rPr lang="hu-HU" altLang="hu-HU" sz="2000" b="1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A gravitációs gyorsulás függ a tengerszint feletti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hu-HU" altLang="hu-HU" sz="2000" b="1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magasságtól és a földrajzi szélességtől.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hu-HU" altLang="hu-HU" sz="2000" b="1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Az Egyenlítőn: 9,78 m/s</a:t>
            </a:r>
            <a:r>
              <a:rPr lang="hu-HU" altLang="hu-HU" sz="2000" b="1" baseline="30000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2</a:t>
            </a:r>
            <a:endParaRPr lang="hu-HU" altLang="hu-HU" sz="2000" b="1" dirty="0">
              <a:solidFill>
                <a:srgbClr val="002060"/>
              </a:solidFill>
              <a:latin typeface="+mn-lt"/>
              <a:cs typeface="Andalus" panose="02020603050405020304" pitchFamily="18" charset="-78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hu-HU" altLang="hu-HU" sz="2000" b="1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A Föld sarkain: 9,83 m/s</a:t>
            </a:r>
            <a:r>
              <a:rPr lang="hu-HU" altLang="hu-HU" sz="2000" b="1" baseline="30000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2</a:t>
            </a:r>
            <a:endParaRPr lang="hu-HU" altLang="hu-HU" sz="2000" b="1" dirty="0">
              <a:solidFill>
                <a:srgbClr val="002060"/>
              </a:solidFill>
              <a:latin typeface="+mn-lt"/>
              <a:cs typeface="Andalus" panose="02020603050405020304" pitchFamily="18" charset="-78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hu-HU" altLang="hu-HU" sz="2000" b="1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A Holdon: 1,6 m/s</a:t>
            </a:r>
            <a:r>
              <a:rPr lang="hu-HU" altLang="hu-HU" sz="2000" b="1" baseline="30000" dirty="0">
                <a:solidFill>
                  <a:srgbClr val="002060"/>
                </a:solidFill>
                <a:latin typeface="+mn-lt"/>
                <a:cs typeface="Andalus" panose="02020603050405020304" pitchFamily="18" charset="-78"/>
              </a:rPr>
              <a:t>2</a:t>
            </a:r>
            <a:endParaRPr lang="hu-HU" altLang="hu-HU" sz="2000" b="1" dirty="0">
              <a:solidFill>
                <a:srgbClr val="002060"/>
              </a:solidFill>
              <a:latin typeface="+mn-lt"/>
              <a:cs typeface="Andalus" panose="02020603050405020304" pitchFamily="18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zövegdoboz 4"/>
              <p:cNvSpPr txBox="1"/>
              <p:nvPr/>
            </p:nvSpPr>
            <p:spPr>
              <a:xfrm>
                <a:off x="3286039" y="2805175"/>
                <a:ext cx="2571922" cy="62382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𝐠</m:t>
                      </m:r>
                      <m:r>
                        <a:rPr lang="hu-HU" sz="2000" b="1" i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𝟗</m:t>
                      </m:r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,</m:t>
                      </m:r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𝟖𝟏</m:t>
                      </m:r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𝐦</m:t>
                          </m:r>
                        </m:num>
                        <m:den>
                          <m:sSup>
                            <m:sSupPr>
                              <m:ctrlPr>
                                <a:rPr lang="hu-HU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sz="20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hu-HU" sz="20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hu-HU" sz="20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𝟏𝟎</m:t>
                      </m:r>
                      <m:f>
                        <m:fPr>
                          <m:ctrlPr>
                            <a:rPr lang="hu-HU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hu-HU" sz="2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𝐦</m:t>
                          </m:r>
                        </m:num>
                        <m:den>
                          <m:sSup>
                            <m:sSupPr>
                              <m:ctrlPr>
                                <a:rPr lang="hu-HU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hu-HU" sz="20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𝐬</m:t>
                              </m:r>
                            </m:e>
                            <m:sup>
                              <m:r>
                                <a:rPr lang="hu-HU" sz="20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hu-HU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Szövegdoboz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039" y="2805175"/>
                <a:ext cx="2571922" cy="6238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377714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Szövegdoboz 7"/>
              <p:cNvSpPr txBox="1"/>
              <p:nvPr/>
            </p:nvSpPr>
            <p:spPr>
              <a:xfrm>
                <a:off x="3755492" y="3738081"/>
                <a:ext cx="1619931" cy="52322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b="1" i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𝐯</m:t>
                          </m:r>
                        </m:e>
                        <m:sub>
                          <m:r>
                            <a:rPr lang="hu-HU" sz="28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𝐭</m:t>
                          </m:r>
                        </m:sub>
                      </m:sSub>
                      <m:r>
                        <a:rPr lang="hu-HU" sz="2800" b="1" i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hu-HU" sz="28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𝐠</m:t>
                      </m:r>
                      <m:r>
                        <a:rPr lang="hu-HU" sz="28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hu-HU" sz="28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𝐭</m:t>
                      </m:r>
                    </m:oMath>
                  </m:oMathPara>
                </a14:m>
                <a:endParaRPr lang="hu-HU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Szövegdoboz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492" y="3738081"/>
                <a:ext cx="1619931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Szövegdoboz 8"/>
              <p:cNvSpPr txBox="1"/>
              <p:nvPr/>
            </p:nvSpPr>
            <p:spPr>
              <a:xfrm>
                <a:off x="3369039" y="4611662"/>
                <a:ext cx="2392835" cy="83356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sz="28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𝐬</m:t>
                      </m:r>
                      <m:r>
                        <a:rPr lang="hu-HU" sz="28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hu-HU" sz="28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𝐡</m:t>
                      </m:r>
                      <m:r>
                        <a:rPr lang="hu-HU" sz="28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hu-HU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28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𝐠</m:t>
                          </m:r>
                        </m:num>
                        <m:den>
                          <m:r>
                            <a:rPr lang="hu-HU" sz="2800" b="1" i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hu-HU" sz="2800" b="1" i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hu-HU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u-HU" sz="28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𝐭</m:t>
                          </m:r>
                        </m:e>
                        <m:sup>
                          <m:r>
                            <a:rPr lang="hu-HU" sz="2800" b="1" i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hu-HU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Szövegdoboz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039" y="4611662"/>
                <a:ext cx="2392835" cy="8335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ím 1"/>
          <p:cNvSpPr txBox="1">
            <a:spLocks/>
          </p:cNvSpPr>
          <p:nvPr/>
        </p:nvSpPr>
        <p:spPr>
          <a:xfrm>
            <a:off x="345055" y="764704"/>
            <a:ext cx="8453889" cy="2091816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u-HU" b="1" i="1" dirty="0">
                <a:solidFill>
                  <a:srgbClr val="C00000"/>
                </a:solidFill>
              </a:rPr>
              <a:t>Legszűkebb értelemben az a szabadesés, ha a földfelszín közelében, nyugalmi állapotból elengedünk egy testet, és a test függőleges egyenes mentén leesik.</a:t>
            </a:r>
          </a:p>
          <a:p>
            <a:pPr algn="ctr"/>
            <a:endParaRPr lang="hu-HU" b="1" i="1" dirty="0">
              <a:solidFill>
                <a:srgbClr val="002060"/>
              </a:solidFill>
            </a:endParaRPr>
          </a:p>
          <a:p>
            <a:pPr algn="ctr"/>
            <a:r>
              <a:rPr lang="hu-HU" b="1" i="1" dirty="0">
                <a:solidFill>
                  <a:srgbClr val="002060"/>
                </a:solidFill>
              </a:rPr>
              <a:t>A pillanatnyi sebesség és a megtett út</a:t>
            </a:r>
            <a:br>
              <a:rPr lang="hu-HU" b="1" i="1" dirty="0">
                <a:solidFill>
                  <a:srgbClr val="002060"/>
                </a:solidFill>
              </a:rPr>
            </a:br>
            <a:r>
              <a:rPr lang="hu-HU" b="1" i="1" dirty="0">
                <a:solidFill>
                  <a:srgbClr val="002060"/>
                </a:solidFill>
              </a:rPr>
              <a:t>kiszámítása </a:t>
            </a:r>
            <a:r>
              <a:rPr lang="hu-HU" b="1" i="1" dirty="0">
                <a:solidFill>
                  <a:srgbClr val="FF0000"/>
                </a:solidFill>
              </a:rPr>
              <a:t>v</a:t>
            </a:r>
            <a:r>
              <a:rPr lang="hu-HU" b="1" i="1" baseline="-25000" dirty="0">
                <a:solidFill>
                  <a:srgbClr val="FF0000"/>
                </a:solidFill>
              </a:rPr>
              <a:t>0</a:t>
            </a:r>
            <a:r>
              <a:rPr lang="hu-HU" b="1" i="1" dirty="0">
                <a:solidFill>
                  <a:srgbClr val="FF0000"/>
                </a:solidFill>
              </a:rPr>
              <a:t> = 0 m/s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églalap 3"/>
              <p:cNvSpPr/>
              <p:nvPr/>
            </p:nvSpPr>
            <p:spPr>
              <a:xfrm>
                <a:off x="-6540" y="2884874"/>
                <a:ext cx="914399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hu-HU" sz="2000" b="0" i="1" smtClean="0">
                        <a:solidFill>
                          <a:srgbClr val="002060"/>
                        </a:solidFill>
                        <a:latin typeface="Cambria Math"/>
                        <a:cs typeface="Andalus" panose="02020603050405020304" pitchFamily="18" charset="-78"/>
                      </a:rPr>
                      <m:t>𝑎</m:t>
                    </m:r>
                    <m:r>
                      <a:rPr lang="hu-HU" sz="2000" b="0" i="1" smtClean="0">
                        <a:solidFill>
                          <a:srgbClr val="002060"/>
                        </a:solidFill>
                        <a:latin typeface="Cambria Math"/>
                        <a:cs typeface="Andalus" panose="02020603050405020304" pitchFamily="18" charset="-78"/>
                      </a:rPr>
                      <m:t>=</m:t>
                    </m:r>
                    <m:r>
                      <m:rPr>
                        <m:sty m:val="p"/>
                      </m:rPr>
                      <a:rPr lang="hu-HU" sz="2000" b="0" i="0" smtClean="0">
                        <a:solidFill>
                          <a:srgbClr val="002060"/>
                        </a:solidFill>
                        <a:latin typeface="Cambria Math"/>
                        <a:cs typeface="Andalus" panose="02020603050405020304" pitchFamily="18" charset="-78"/>
                      </a:rPr>
                      <m:t>g</m:t>
                    </m:r>
                  </m:oMath>
                </a14:m>
                <a:r>
                  <a:rPr lang="hu-HU" sz="2000" dirty="0">
                    <a:solidFill>
                      <a:srgbClr val="002060"/>
                    </a:solidFill>
                    <a:cs typeface="Andalus" panose="02020603050405020304" pitchFamily="18" charset="-78"/>
                  </a:rPr>
                  <a:t> helyettesítést alkalmazva:</a:t>
                </a:r>
                <a:endParaRPr lang="hu-HU" dirty="0"/>
              </a:p>
            </p:txBody>
          </p:sp>
        </mc:Choice>
        <mc:Fallback>
          <p:sp>
            <p:nvSpPr>
              <p:cNvPr id="4" name="Téglalap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40" y="2884874"/>
                <a:ext cx="9143997" cy="400110"/>
              </a:xfrm>
              <a:prstGeom prst="rect">
                <a:avLst/>
              </a:prstGeom>
              <a:blipFill>
                <a:blip r:embed="rId4"/>
                <a:stretch>
                  <a:fillRect t="-6061" b="-27273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029676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445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445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pitchFamily="34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453</Words>
  <Application>Microsoft Office PowerPoint</Application>
  <PresentationFormat>Diavetítés a képernyőre (4:3 oldalarány)</PresentationFormat>
  <Paragraphs>58</Paragraphs>
  <Slides>12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2</vt:i4>
      </vt:variant>
      <vt:variant>
        <vt:lpstr>Diacímek</vt:lpstr>
      </vt:variant>
      <vt:variant>
        <vt:i4>12</vt:i4>
      </vt:variant>
    </vt:vector>
  </HeadingPairs>
  <TitlesOfParts>
    <vt:vector size="21" baseType="lpstr">
      <vt:lpstr>Andalus</vt:lpstr>
      <vt:lpstr>Arial</vt:lpstr>
      <vt:lpstr>Arial Black</vt:lpstr>
      <vt:lpstr>Calibri</vt:lpstr>
      <vt:lpstr>Cambria Math</vt:lpstr>
      <vt:lpstr>Matura MT Script Capitals</vt:lpstr>
      <vt:lpstr>Alapértelmezett terv</vt:lpstr>
      <vt:lpstr>Image</vt:lpstr>
      <vt:lpstr>Egyenlet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Szabadesés vizsgálata Morelli-féle ejtőzsinórral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bf</dc:creator>
  <cp:lastModifiedBy>Ferenc Budai</cp:lastModifiedBy>
  <cp:revision>36</cp:revision>
  <dcterms:created xsi:type="dcterms:W3CDTF">2014-10-16T17:00:47Z</dcterms:created>
  <dcterms:modified xsi:type="dcterms:W3CDTF">2023-07-08T09:11:42Z</dcterms:modified>
</cp:coreProperties>
</file>